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81"/>
  </p:notesMasterIdLst>
  <p:handoutMasterIdLst>
    <p:handoutMasterId r:id="rId82"/>
  </p:handoutMasterIdLst>
  <p:sldIdLst>
    <p:sldId id="4475" r:id="rId5"/>
    <p:sldId id="2147481874" r:id="rId6"/>
    <p:sldId id="2147481889" r:id="rId7"/>
    <p:sldId id="2147481890" r:id="rId8"/>
    <p:sldId id="2147481817" r:id="rId9"/>
    <p:sldId id="2147481844" r:id="rId10"/>
    <p:sldId id="2147481832" r:id="rId11"/>
    <p:sldId id="2147481812" r:id="rId12"/>
    <p:sldId id="2147481892" r:id="rId13"/>
    <p:sldId id="2147481935" r:id="rId14"/>
    <p:sldId id="2147481794" r:id="rId15"/>
    <p:sldId id="2147481799" r:id="rId16"/>
    <p:sldId id="2147481800" r:id="rId17"/>
    <p:sldId id="2147481929" r:id="rId18"/>
    <p:sldId id="2147479693" r:id="rId19"/>
    <p:sldId id="2147479759" r:id="rId20"/>
    <p:sldId id="2147481851" r:id="rId21"/>
    <p:sldId id="2147481801" r:id="rId22"/>
    <p:sldId id="2147479888" r:id="rId23"/>
    <p:sldId id="2147481807" r:id="rId24"/>
    <p:sldId id="2147481802" r:id="rId25"/>
    <p:sldId id="2147481808" r:id="rId26"/>
    <p:sldId id="2147481936" r:id="rId27"/>
    <p:sldId id="269" r:id="rId28"/>
    <p:sldId id="257" r:id="rId29"/>
    <p:sldId id="2147481815" r:id="rId30"/>
    <p:sldId id="2147481893" r:id="rId31"/>
    <p:sldId id="2147481924" r:id="rId32"/>
    <p:sldId id="2147481842" r:id="rId33"/>
    <p:sldId id="2147481884" r:id="rId34"/>
    <p:sldId id="2147481885" r:id="rId35"/>
    <p:sldId id="2147481886" r:id="rId36"/>
    <p:sldId id="2147481937" r:id="rId37"/>
    <p:sldId id="2147481914" r:id="rId38"/>
    <p:sldId id="2147481932" r:id="rId39"/>
    <p:sldId id="2147481804" r:id="rId40"/>
    <p:sldId id="2147481897" r:id="rId41"/>
    <p:sldId id="2147481898" r:id="rId42"/>
    <p:sldId id="2147481905" r:id="rId43"/>
    <p:sldId id="2147481906" r:id="rId44"/>
    <p:sldId id="2147481907" r:id="rId45"/>
    <p:sldId id="2147481908" r:id="rId46"/>
    <p:sldId id="2147481909" r:id="rId47"/>
    <p:sldId id="2147481910" r:id="rId48"/>
    <p:sldId id="2147481911" r:id="rId49"/>
    <p:sldId id="2147481912" r:id="rId50"/>
    <p:sldId id="2147481913" r:id="rId51"/>
    <p:sldId id="2147481938" r:id="rId52"/>
    <p:sldId id="2147481888" r:id="rId53"/>
    <p:sldId id="2147481950" r:id="rId54"/>
    <p:sldId id="2147481850" r:id="rId55"/>
    <p:sldId id="2147481951" r:id="rId56"/>
    <p:sldId id="2147481952" r:id="rId57"/>
    <p:sldId id="2147481939" r:id="rId58"/>
    <p:sldId id="2147481934" r:id="rId59"/>
    <p:sldId id="2147481940" r:id="rId60"/>
    <p:sldId id="259" r:id="rId61"/>
    <p:sldId id="2147479842" r:id="rId62"/>
    <p:sldId id="2147481792" r:id="rId63"/>
    <p:sldId id="2147481773" r:id="rId64"/>
    <p:sldId id="2147481923" r:id="rId65"/>
    <p:sldId id="2147481941" r:id="rId66"/>
    <p:sldId id="2147481919" r:id="rId67"/>
    <p:sldId id="2147481947" r:id="rId68"/>
    <p:sldId id="2147481915" r:id="rId69"/>
    <p:sldId id="2147481916" r:id="rId70"/>
    <p:sldId id="2147481917" r:id="rId71"/>
    <p:sldId id="2147481847" r:id="rId72"/>
    <p:sldId id="2147481942" r:id="rId73"/>
    <p:sldId id="2147481953" r:id="rId74"/>
    <p:sldId id="2147479953" r:id="rId75"/>
    <p:sldId id="2147479950" r:id="rId76"/>
    <p:sldId id="2147479954" r:id="rId77"/>
    <p:sldId id="2147479885" r:id="rId78"/>
    <p:sldId id="2147479967" r:id="rId79"/>
    <p:sldId id="2147479877" r:id="rId8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73487-5996-4DE0-B97B-80AE53F81838}">
          <p14:sldIdLst>
            <p14:sldId id="4475"/>
            <p14:sldId id="2147481874"/>
            <p14:sldId id="2147481889"/>
            <p14:sldId id="2147481890"/>
            <p14:sldId id="2147481817"/>
            <p14:sldId id="2147481844"/>
            <p14:sldId id="2147481832"/>
            <p14:sldId id="2147481812"/>
            <p14:sldId id="2147481892"/>
            <p14:sldId id="2147481935"/>
            <p14:sldId id="2147481794"/>
            <p14:sldId id="2147481799"/>
            <p14:sldId id="2147481800"/>
            <p14:sldId id="2147481929"/>
            <p14:sldId id="2147479693"/>
            <p14:sldId id="2147479759"/>
            <p14:sldId id="2147481851"/>
            <p14:sldId id="2147481801"/>
            <p14:sldId id="2147479888"/>
            <p14:sldId id="2147481807"/>
            <p14:sldId id="2147481802"/>
            <p14:sldId id="2147481808"/>
            <p14:sldId id="2147481936"/>
            <p14:sldId id="269"/>
            <p14:sldId id="257"/>
            <p14:sldId id="2147481815"/>
            <p14:sldId id="2147481893"/>
            <p14:sldId id="2147481924"/>
            <p14:sldId id="2147481842"/>
            <p14:sldId id="2147481884"/>
            <p14:sldId id="2147481885"/>
            <p14:sldId id="2147481886"/>
            <p14:sldId id="2147481937"/>
            <p14:sldId id="2147481914"/>
            <p14:sldId id="2147481932"/>
            <p14:sldId id="2147481804"/>
            <p14:sldId id="2147481897"/>
            <p14:sldId id="2147481898"/>
            <p14:sldId id="2147481905"/>
            <p14:sldId id="2147481906"/>
            <p14:sldId id="2147481907"/>
            <p14:sldId id="2147481908"/>
            <p14:sldId id="2147481909"/>
            <p14:sldId id="2147481910"/>
            <p14:sldId id="2147481911"/>
            <p14:sldId id="2147481912"/>
            <p14:sldId id="2147481913"/>
            <p14:sldId id="2147481938"/>
            <p14:sldId id="2147481888"/>
            <p14:sldId id="2147481950"/>
            <p14:sldId id="2147481850"/>
            <p14:sldId id="2147481951"/>
            <p14:sldId id="2147481952"/>
            <p14:sldId id="2147481939"/>
            <p14:sldId id="2147481934"/>
            <p14:sldId id="2147481940"/>
            <p14:sldId id="259"/>
            <p14:sldId id="2147479842"/>
            <p14:sldId id="2147481792"/>
            <p14:sldId id="2147481773"/>
            <p14:sldId id="2147481923"/>
            <p14:sldId id="2147481941"/>
            <p14:sldId id="2147481919"/>
            <p14:sldId id="2147481947"/>
            <p14:sldId id="2147481915"/>
            <p14:sldId id="2147481916"/>
            <p14:sldId id="2147481917"/>
            <p14:sldId id="2147481847"/>
            <p14:sldId id="2147481942"/>
            <p14:sldId id="2147481953"/>
            <p14:sldId id="2147479953"/>
            <p14:sldId id="2147479950"/>
            <p14:sldId id="2147479954"/>
            <p14:sldId id="2147479885"/>
            <p14:sldId id="2147479967"/>
            <p14:sldId id="21474798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8A0000"/>
    <a:srgbClr val="FFCCCC"/>
    <a:srgbClr val="DAA520"/>
    <a:srgbClr val="F2C80F"/>
    <a:srgbClr val="FFFFFF"/>
    <a:srgbClr val="002060"/>
    <a:srgbClr val="CCCCFF"/>
    <a:srgbClr val="9999FF"/>
    <a:srgbClr val="CDAA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470" autoAdjust="0"/>
  </p:normalViewPr>
  <p:slideViewPr>
    <p:cSldViewPr snapToGrid="0">
      <p:cViewPr varScale="1">
        <p:scale>
          <a:sx n="78" d="100"/>
          <a:sy n="78" d="100"/>
        </p:scale>
        <p:origin x="70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3/13/2025 10:00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0554-A386-4E3E-E326-A3B8817C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7F06C-69FD-005D-6825-99B44BA5F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13440-A09E-95C6-DB33-B8628BC27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44E1A8F-E91E-C95B-95E9-D26344186E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8E02-0F17-1FE7-8C9D-D7EAD4129A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D36E-4E97-953C-0FB6-150BA6F79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9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6C5E-EE38-7C7F-5456-47693AA1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2AF4-098B-2DF7-048D-0B082B583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8CC6-C1F1-0756-5446-046D480D0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9C93A8-C0F1-7F6F-2A5C-7CBDF1C681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D98B-1863-C8C6-91B3-A333CEBAF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38D-3DEA-99A9-9F64-FC3B88A8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1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selective commit , changes as part of roadmap</a:t>
            </a:r>
          </a:p>
          <a:p>
            <a:endParaRPr lang="en-US"/>
          </a:p>
          <a:p>
            <a:r>
              <a:rPr lang="en-US"/>
              <a:t>Mention irreversible nature of workspace update from GIT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CC838-97A7-4ECD-BF99-0B9597A09AFC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BC11-71FA-ADCE-C63A-6226B34C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217BA-A108-096A-97B1-8EEB881D7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8B702-CBB3-FC58-4885-FBE45449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0B2F-C867-B75C-8CCD-8185102B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69D4-12F1-4473-96D1-2006C76813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28F3-46B4-CD00-7713-32246169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A431-BA70-6D49-8FA1-E50FD96A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78460-963A-ABB1-5E91-B05C1F760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6BC49A6-58B1-1BAC-60B6-5B10F75E19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F18-86E7-8D70-15B9-38107456C9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4A1C-81D5-7AE8-1663-2BCD10175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793A-C104-296A-93DA-52A23597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CD315-DF0D-FDAC-CAE6-6CB01E62C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FC263-EDA0-2EE7-B42E-DB8A23F74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2DCE0B4-2A2C-794E-F8ED-615F8261847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3E9AE-85CE-B480-7D2C-1C0262B349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8A23-53A7-43AE-857D-1D92DE01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425" y="2971771"/>
            <a:ext cx="9527637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l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62865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2pPr>
            <a:lvl3pPr marL="914400" indent="-285750">
              <a:lnSpc>
                <a:spcPts val="24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3pPr>
            <a:lvl4pPr marL="344488" indent="0">
              <a:buNone/>
              <a:defRPr sz="1800" b="1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96925" indent="0">
              <a:buNone/>
              <a:defRPr sz="1400" b="1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569913" indent="-2254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2pPr>
            <a:lvl3pPr marL="796925" indent="-227013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3pPr>
            <a:lvl4pPr marL="403225" indent="0">
              <a:buNone/>
              <a:defRPr sz="1600"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747713" indent="0">
              <a:buNone/>
              <a:defRPr sz="14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3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3" r:id="rId3"/>
    <p:sldLayoutId id="2147484572" r:id="rId4"/>
    <p:sldLayoutId id="2147484574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abricDevCamp/FabricSolutionDeploym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fabric/core/git/get-status" TargetMode="External"/><Relationship Id="rId3" Type="http://schemas.openxmlformats.org/officeDocument/2006/relationships/hyperlink" Target="https://learn.microsoft.com/en-us/rest/api/fabric/core/git/connect" TargetMode="External"/><Relationship Id="rId7" Type="http://schemas.openxmlformats.org/officeDocument/2006/relationships/hyperlink" Target="https://learn.microsoft.com/en-us/rest/api/fabric/core/git/commit-to-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rest/api/fabric/core/git/get-connection" TargetMode="External"/><Relationship Id="rId5" Type="http://schemas.openxmlformats.org/officeDocument/2006/relationships/hyperlink" Target="https://learn.microsoft.com/en-us/rest/api/fabric/core/git/initialize-connection" TargetMode="External"/><Relationship Id="rId4" Type="http://schemas.openxmlformats.org/officeDocument/2006/relationships/hyperlink" Target="https://learn.microsoft.com/en-us/rest/api/fabric/core/git/disconnect" TargetMode="External"/><Relationship Id="rId9" Type="http://schemas.openxmlformats.org/officeDocument/2006/relationships/hyperlink" Target="https://learn.microsoft.com/en-us/rest/api/fabric/core/git/update-from-gi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fabric-cicd/late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34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78425" y="3251783"/>
            <a:ext cx="10330234" cy="120032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/>
              <a:t>Automating Fabric Solution Deployment</a:t>
            </a:r>
            <a:br>
              <a:rPr lang="en-US" sz="2400" dirty="0"/>
            </a:b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Guidance and Best Practices with CI/CD for Deploying and Updating Fabric Solutions</a:t>
            </a: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3473-876A-D10C-21B7-E903CECF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236-657F-2A45-7ACD-72E331C6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5E246-3742-2BB0-6F32-F0D1BD938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Creating Workspace Items using the Fabric REST APIs</a:t>
            </a:r>
          </a:p>
          <a:p>
            <a:pPr marL="403225" indent="-403225"/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7038607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390-9BE6-9945-2A20-A26702ED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FabricSolutionDeployment</a:t>
            </a:r>
            <a:r>
              <a:rPr lang="en-US" dirty="0"/>
              <a:t> Developer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BA33-7668-A2BE-0CAF-402D11DAE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Sample application demonstrating how to implement solution deployment workflows</a:t>
            </a:r>
          </a:p>
          <a:p>
            <a:pPr lvl="1"/>
            <a:r>
              <a:rPr lang="en-US" dirty="0"/>
              <a:t>Created as a .NET 8 console application using the Fabric REST API .NET SDK</a:t>
            </a:r>
          </a:p>
          <a:p>
            <a:pPr lvl="1"/>
            <a:r>
              <a:rPr lang="en-US" dirty="0"/>
              <a:t>Provides easy learning path for developers to download project and get up and running</a:t>
            </a:r>
          </a:p>
          <a:p>
            <a:pPr lvl="1"/>
            <a:r>
              <a:rPr lang="en-US" b="1" dirty="0">
                <a:solidFill>
                  <a:srgbClr val="6C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https://github.com/FabricDevCamp/FabricSolutionDeployment</a:t>
            </a:r>
            <a:r>
              <a:rPr lang="en-US" b="1" dirty="0">
                <a:solidFill>
                  <a:srgbClr val="6C0000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A9D96-FFF6-CCCD-F8F4-E883523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1" y="3009237"/>
            <a:ext cx="5267463" cy="3355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BCCF-46E3-58F8-5529-DD9E2907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64" y="3009237"/>
            <a:ext cx="3189287" cy="33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1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B372-20C4-F3FB-1CBF-BD0E03C6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2026EA-527C-F2A8-3314-DBBFB03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Power BI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E516-1583-2904-4797-916BB878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" y="1158644"/>
            <a:ext cx="8026224" cy="304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C4E8B-9190-7A37-814A-28D7862B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88" y="1158644"/>
            <a:ext cx="3760011" cy="233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8416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B44D-71A8-F528-8EFE-9CD9FC46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6F57199-E3BF-33D0-88C8-3E91DBF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Notebook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67D1-F157-7F3D-E655-5326C2E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90" y="1087497"/>
            <a:ext cx="3764821" cy="305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955AF-E221-5D2D-B4FF-91E03AE3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4" y="1087497"/>
            <a:ext cx="7964071" cy="38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01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6CD-3F02-213F-443A-D14BF28A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0A7C87-5264-17FC-9AAB-43D5C801601F}"/>
              </a:ext>
            </a:extLst>
          </p:cNvPr>
          <p:cNvSpPr/>
          <p:nvPr/>
        </p:nvSpPr>
        <p:spPr>
          <a:xfrm>
            <a:off x="1099476" y="2934050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27159CCE-23E8-2926-D99F-47ADD143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22B05-3D23-7994-7A2D-EF5C2445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provides Spark runtime </a:t>
            </a:r>
          </a:p>
          <a:p>
            <a:pPr lvl="1"/>
            <a:r>
              <a:rPr lang="en-US" dirty="0"/>
              <a:t>Notebooks contain python code commonly used to ingest data files and build tables</a:t>
            </a:r>
          </a:p>
          <a:p>
            <a:pPr lvl="1"/>
            <a:r>
              <a:rPr lang="en-US" dirty="0"/>
              <a:t>Common practice to follow medallion architectures (bronze&gt;silver&gt;gold)</a:t>
            </a:r>
          </a:p>
          <a:p>
            <a:pPr lvl="1"/>
            <a:r>
              <a:rPr lang="en-US" dirty="0"/>
              <a:t>Fabric REST APIs provide Job Scheduler to run notebook and monitor its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D6753-46F1-8830-152F-42F7E1FE1701}"/>
              </a:ext>
            </a:extLst>
          </p:cNvPr>
          <p:cNvGrpSpPr/>
          <p:nvPr/>
        </p:nvGrpSpPr>
        <p:grpSpPr>
          <a:xfrm>
            <a:off x="2609146" y="3118354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7CFB7-C3A2-BA94-4871-92F20E3009B0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586CA42-5A16-CD5E-E184-0DD11E1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CA5F40-88FE-DF68-17CF-0F2B8FD49AE0}"/>
              </a:ext>
            </a:extLst>
          </p:cNvPr>
          <p:cNvGrpSpPr/>
          <p:nvPr/>
        </p:nvGrpSpPr>
        <p:grpSpPr>
          <a:xfrm>
            <a:off x="1398343" y="4030823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1009A8-2A99-5849-2258-51B4593D0B8C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3F1545-25BD-1E41-1B92-26CCEF66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5B5EE-5CE0-87AF-5936-7812AED161D8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6626F-7318-E2FF-5A33-192F780E6504}"/>
              </a:ext>
            </a:extLst>
          </p:cNvPr>
          <p:cNvGrpSpPr/>
          <p:nvPr/>
        </p:nvGrpSpPr>
        <p:grpSpPr>
          <a:xfrm>
            <a:off x="2152627" y="3528183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088F3-6227-3E4B-9726-65ABA2E2716E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56FA0D-0F42-A6C8-90DB-0CAD33F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DF9E55-1867-8722-81A0-EBB38DE51F3D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A7AAB30-54D9-5F18-E6C4-D7E3F6646535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AE24EBC-9716-CCEE-1C71-CEA19FFFF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182E5B-C7C5-6093-D960-DE903CE73F56}"/>
              </a:ext>
            </a:extLst>
          </p:cNvPr>
          <p:cNvGrpSpPr/>
          <p:nvPr/>
        </p:nvGrpSpPr>
        <p:grpSpPr>
          <a:xfrm>
            <a:off x="1403410" y="3156547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2B1FA-0BE3-F553-ACD6-85335E91A67C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5D71401-99FE-D6EE-D761-1148EB0E546F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30D7197-2F79-0586-74B8-6716BE3F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612C95-148F-E35B-CB65-5D71E3A1C3DD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D6FD6A-76FA-9282-154D-F72CCCED6A95}"/>
              </a:ext>
            </a:extLst>
          </p:cNvPr>
          <p:cNvGrpSpPr/>
          <p:nvPr/>
        </p:nvGrpSpPr>
        <p:grpSpPr>
          <a:xfrm>
            <a:off x="4664236" y="3524128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808D2D-453F-3EFB-E084-56C2665E6450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739C6-FDC2-6D89-CBED-065087CA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A8791F-9693-2835-B15E-BFFFD82C9A21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F5BE8827-9AC4-0DC8-D67E-84E55BA52F64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A0DB650-C51D-15F6-7AE0-DB625FE4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D39961-4C2A-3505-AC58-BC0A14C6A50B}"/>
              </a:ext>
            </a:extLst>
          </p:cNvPr>
          <p:cNvGrpSpPr/>
          <p:nvPr/>
        </p:nvGrpSpPr>
        <p:grpSpPr>
          <a:xfrm>
            <a:off x="7569248" y="3524128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00B29A-7A9B-B8C7-42F9-F76D775D5FEE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5C6E7D-99D5-896C-77FC-14841752D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FAA01-98F5-34FB-1D5A-EDC329D0229B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6E94B09-8548-80FB-CD4F-A3C059A78F7B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76FA9E4F-CB41-E7B0-7E73-D01400EA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648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41639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000" b="1" dirty="0">
                <a:solidFill>
                  <a:srgbClr val="6C0000"/>
                </a:solidFill>
              </a:rPr>
              <a:t>DirectLake mode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rgbClr val="6C0000"/>
                </a:solidFill>
              </a:rPr>
              <a:t>model.bim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to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>
                <a:solidFill>
                  <a:srgbClr val="6C0000"/>
                </a:solidFill>
              </a:rPr>
              <a:t>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100528" y="3130829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112099" y="3285636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255065" y="3285636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381184" y="3672172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137534" y="4499244"/>
            <a:ext cx="3078343" cy="65113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6" y="3657295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110" y="3309291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117" y="3336331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38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>
                <a:solidFill>
                  <a:srgbClr val="6C0000"/>
                </a:solidFill>
              </a:rPr>
              <a:t>/workspaces/</a:t>
            </a:r>
            <a:r>
              <a:rPr lang="en-US" sz="1600" dirty="0"/>
              <a:t>{WORKSPACE_ID}</a:t>
            </a:r>
            <a:r>
              <a:rPr lang="en-US" b="1" dirty="0">
                <a:solidFill>
                  <a:srgbClr val="6C0000"/>
                </a:solidFill>
              </a:rPr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rgbClr val="6C0000"/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93" y="260122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647026" y="413208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2491106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0F99-C400-09D1-9CDD-B050749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4E6-5AF3-6630-7A56-7783E6F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Sequence of Deployment Steps in Notebook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36BAF-3BE3-C2D1-D343-0F49C1E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87587"/>
          </a:xfrm>
        </p:spPr>
        <p:txBody>
          <a:bodyPr/>
          <a:lstStyle/>
          <a:p>
            <a:r>
              <a:rPr lang="en-US" dirty="0"/>
              <a:t>Create lakehouse</a:t>
            </a:r>
          </a:p>
          <a:p>
            <a:pPr lvl="1"/>
            <a:r>
              <a:rPr lang="en-US" dirty="0"/>
              <a:t>Lakehouse has no dependencies on other workspace items</a:t>
            </a:r>
          </a:p>
          <a:p>
            <a:pPr lvl="1"/>
            <a:r>
              <a:rPr lang="en-US" dirty="0"/>
              <a:t>After creation, track lakehouse id for later use</a:t>
            </a:r>
          </a:p>
          <a:p>
            <a:pPr lvl="1"/>
            <a:r>
              <a:rPr lang="en-US" dirty="0"/>
              <a:t>Query lakehouse properties to discover SQL endpoint server connect string and database Id</a:t>
            </a:r>
          </a:p>
          <a:p>
            <a:r>
              <a:rPr lang="en-US" dirty="0"/>
              <a:t>Create notebook</a:t>
            </a:r>
          </a:p>
          <a:p>
            <a:pPr lvl="1"/>
            <a:r>
              <a:rPr lang="en-US" dirty="0"/>
              <a:t>Create notebook using updated item definition that includes workspace id &amp; lakehouse id</a:t>
            </a:r>
          </a:p>
          <a:p>
            <a:pPr lvl="1"/>
            <a:r>
              <a:rPr lang="en-US" dirty="0"/>
              <a:t>Run notebook and monitor execution until completion to create lakehouse table schema </a:t>
            </a:r>
          </a:p>
          <a:p>
            <a:r>
              <a:rPr lang="en-US" dirty="0"/>
              <a:t>Create DirectLake semantic model</a:t>
            </a:r>
          </a:p>
          <a:p>
            <a:pPr lvl="1"/>
            <a:r>
              <a:rPr lang="en-US" dirty="0"/>
              <a:t>Create semantic model using updated item definition that includes SQL endpoint connect string</a:t>
            </a:r>
          </a:p>
          <a:p>
            <a:pPr lvl="1"/>
            <a:r>
              <a:rPr lang="en-US" dirty="0"/>
              <a:t>After creation, track semantic model id for later use</a:t>
            </a:r>
          </a:p>
          <a:p>
            <a:pPr lvl="1"/>
            <a:r>
              <a:rPr lang="en-US" dirty="0"/>
              <a:t>After creation, create &amp; bind connection and then refresh semantic model (if required)</a:t>
            </a:r>
          </a:p>
          <a:p>
            <a:r>
              <a:rPr lang="en-US" dirty="0"/>
              <a:t>Create Power BI report</a:t>
            </a:r>
          </a:p>
          <a:p>
            <a:pPr lvl="1"/>
            <a:r>
              <a:rPr lang="en-US" dirty="0"/>
              <a:t>Create report using updated item definition that includes semantic model id</a:t>
            </a:r>
          </a:p>
        </p:txBody>
      </p:sp>
    </p:spTree>
    <p:extLst>
      <p:ext uri="{BB962C8B-B14F-4D97-AF65-F5344CB8AC3E}">
        <p14:creationId xmlns:p14="http://schemas.microsoft.com/office/powerpoint/2010/main" val="3247753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43D-7545-C171-4A86-4EA7143D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0CD396-321D-A402-0C2D-50BD336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Shortcut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CD2BD-A8B0-60C7-A325-5E56C10D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69" y="979617"/>
            <a:ext cx="3782707" cy="3646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2F8C8-D772-AED3-2FA4-233446F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4" y="979617"/>
            <a:ext cx="7685037" cy="5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9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62979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ADLS, Amazon S3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628102" y="2955765"/>
            <a:ext cx="4605029" cy="1749183"/>
            <a:chOff x="678535" y="2815545"/>
            <a:chExt cx="5341162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678535" y="3543155"/>
              <a:ext cx="1892380" cy="776699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142271" y="3133100"/>
            <a:ext cx="5714205" cy="1394512"/>
            <a:chOff x="5323631" y="3253436"/>
            <a:chExt cx="6792167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323631" y="3950166"/>
              <a:ext cx="2340820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213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EF40-FA84-6F1C-0EB6-D31015D7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01A-9EFB-1601-4659-21F20B8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2B5E-142A-2816-3398-540869848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/>
            <a:r>
              <a:rPr lang="en-US" dirty="0"/>
              <a:t>Fabric Strategies for CI/CD and Automating Solution Deployment</a:t>
            </a:r>
          </a:p>
          <a:p>
            <a:pPr marL="344488" indent="-344488"/>
            <a:r>
              <a:rPr lang="en-US" dirty="0"/>
              <a:t>Creating Workspace Items using the Fabric REST APIs</a:t>
            </a:r>
          </a:p>
          <a:p>
            <a:pPr marL="344488" indent="-344488"/>
            <a:r>
              <a:rPr lang="en-US" dirty="0"/>
              <a:t>Challenges in Fabric CI/CD and Solution Deployment</a:t>
            </a:r>
          </a:p>
          <a:p>
            <a:pPr marL="344488" indent="-344488"/>
            <a:r>
              <a:rPr lang="en-US" dirty="0"/>
              <a:t>Configuring Datasource Paths using Deployment Parameters</a:t>
            </a:r>
          </a:p>
          <a:p>
            <a:pPr marL="344488" indent="-344488"/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595448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48A8-569A-9FD5-D114-64F1A39B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40005A3-E959-FF76-2E39-6800800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710D2-CDE5-2B29-E651-6C4F0CC2E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0E01E-BB62-922B-CD7E-81D2F96F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" t="1635" r="1"/>
          <a:stretch/>
        </p:blipFill>
        <p:spPr>
          <a:xfrm>
            <a:off x="783690" y="2185422"/>
            <a:ext cx="10996106" cy="233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841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A575A-1154-113E-9F39-A57FC247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DE25545-64DA-0B2F-EDC2-23783BE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Data Pipeline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8DB6-8513-CD7F-17A8-5F0E5E6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16" y="990547"/>
            <a:ext cx="4160577" cy="457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5AF164-6A9E-A57B-D74B-2447620F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4" y="990547"/>
            <a:ext cx="7255220" cy="58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9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71FF-E755-9903-D9AE-2B97217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D89AC64-A601-81B1-9781-B2D58E0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Solution Post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578FC-0B0B-C0E4-7481-DCB76B6F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 dependencies are self-contained within the new workspace</a:t>
            </a:r>
          </a:p>
          <a:p>
            <a:pPr lvl="1"/>
            <a:r>
              <a:rPr lang="en-US" dirty="0"/>
              <a:t>There are no dependances on workspace items in other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4C7F-15D4-8794-06D7-BBAD1985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18" y="2103338"/>
            <a:ext cx="9350512" cy="4487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6861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C524-BB54-217E-F1AB-04105084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737F-C7D9-0DA6-0E45-16DC4ECB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252-7919-500F-7B22-26E69F99D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Challenges in Fabric CI/CD and Solution Deployment</a:t>
            </a:r>
          </a:p>
          <a:p>
            <a:pPr marL="403225" indent="-403225"/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345668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049-6808-CE8D-A94A-DDC45361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5D4-DD73-2F96-2E9B-3EDED4FA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Workspace Item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BB333-35A1-9BB2-D562-F566E96F2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dirty="0"/>
              <a:t>Many workspace items have dependencies on other workspace items</a:t>
            </a:r>
          </a:p>
          <a:p>
            <a:pPr lvl="1"/>
            <a:r>
              <a:rPr lang="en-US" dirty="0"/>
              <a:t>Lakehouse depends on running notebooks and/or data pipelines to create table schema</a:t>
            </a:r>
          </a:p>
          <a:p>
            <a:pPr lvl="1"/>
            <a:r>
              <a:rPr lang="en-US" dirty="0"/>
              <a:t>Notebook definition depends on </a:t>
            </a:r>
            <a:r>
              <a:rPr lang="en-US" sz="1800" b="1" dirty="0">
                <a:solidFill>
                  <a:srgbClr val="8A0000"/>
                </a:solidFill>
              </a:rPr>
              <a:t>workspace id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lakehouse id</a:t>
            </a:r>
            <a:r>
              <a:rPr lang="en-US" dirty="0"/>
              <a:t> to reference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After deployment, solution should not have dependencies on other workspaces</a:t>
            </a:r>
          </a:p>
          <a:p>
            <a:pPr lvl="1"/>
            <a:r>
              <a:rPr lang="en-US" dirty="0"/>
              <a:t>All dependencies should be self-contained in new workspace</a:t>
            </a:r>
          </a:p>
          <a:p>
            <a:pPr lvl="1"/>
            <a:r>
              <a:rPr lang="en-US" dirty="0"/>
              <a:t>Fabric solution deployment requires custom logic to update dependencies accordingly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B6D6-4B6E-ADC3-6AAA-808D6D4B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8" y="4148211"/>
            <a:ext cx="10193366" cy="24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43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3070-6324-0C2A-308E-AC67728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Items with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051C5-FFFA-70BD-4A4B-F86C17EEC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dirty="0"/>
              <a:t>Deployment workflow must create workspace items with dependencies last</a:t>
            </a:r>
          </a:p>
          <a:p>
            <a:pPr lvl="1"/>
            <a:r>
              <a:rPr lang="en-US" dirty="0"/>
              <a:t>Notebook definition depends on lakehouse id for its default lakehouse</a:t>
            </a:r>
          </a:p>
          <a:p>
            <a:pPr lvl="1"/>
            <a:r>
              <a:rPr lang="en-US" dirty="0"/>
              <a:t>DirectLake semantic model definition depends on connection string to SQL endpoint of lakehouse</a:t>
            </a:r>
          </a:p>
          <a:p>
            <a:pPr lvl="1"/>
            <a:r>
              <a:rPr lang="en-US" dirty="0"/>
              <a:t>Report definition depends on semantic model id</a:t>
            </a:r>
          </a:p>
          <a:p>
            <a:r>
              <a:rPr lang="en-US" dirty="0"/>
              <a:t>Shallow copy of template workspace is not the result you want</a:t>
            </a:r>
          </a:p>
          <a:p>
            <a:pPr lvl="1"/>
            <a:r>
              <a:rPr lang="en-US" dirty="0"/>
              <a:t>Workspace for customer tenant should not have dependencies on source workspace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ECF7BB-6D35-E497-3665-D194271547C2}"/>
              </a:ext>
            </a:extLst>
          </p:cNvPr>
          <p:cNvGrpSpPr/>
          <p:nvPr/>
        </p:nvGrpSpPr>
        <p:grpSpPr>
          <a:xfrm>
            <a:off x="5676810" y="3987870"/>
            <a:ext cx="3456020" cy="2276267"/>
            <a:chOff x="1140788" y="2661674"/>
            <a:chExt cx="2907477" cy="25267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F35AD0-E7E1-5B0E-09CA-CA48F325AED6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2B2FC5-4F90-AB08-8E15-90862869D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C2139-92F6-04D0-C678-D4AE1CF34C12}"/>
              </a:ext>
            </a:extLst>
          </p:cNvPr>
          <p:cNvGrpSpPr/>
          <p:nvPr/>
        </p:nvGrpSpPr>
        <p:grpSpPr>
          <a:xfrm>
            <a:off x="1093111" y="3987870"/>
            <a:ext cx="3663048" cy="2276267"/>
            <a:chOff x="1140788" y="2661674"/>
            <a:chExt cx="2907477" cy="25267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16D288-BE84-C2E0-08E9-514829E773CD}"/>
                </a:ext>
              </a:extLst>
            </p:cNvPr>
            <p:cNvSpPr/>
            <p:nvPr/>
          </p:nvSpPr>
          <p:spPr bwMode="auto">
            <a:xfrm>
              <a:off x="1140788" y="2661674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4C842F-F4E6-DC80-9C33-5A4F9954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F2ED46-453C-A980-E188-DE7680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9"/>
          <a:stretch/>
        </p:blipFill>
        <p:spPr>
          <a:xfrm>
            <a:off x="1151019" y="4383679"/>
            <a:ext cx="3539262" cy="17897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DB91-E143-3A78-5DBC-53B4A5E8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09"/>
          <a:stretch/>
        </p:blipFill>
        <p:spPr>
          <a:xfrm>
            <a:off x="5730908" y="4358017"/>
            <a:ext cx="3337963" cy="18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35DAD-32EA-8F67-8E32-A1564A7AC134}"/>
              </a:ext>
            </a:extLst>
          </p:cNvPr>
          <p:cNvCxnSpPr>
            <a:cxnSpLocks/>
          </p:cNvCxnSpPr>
          <p:nvPr/>
        </p:nvCxnSpPr>
        <p:spPr>
          <a:xfrm flipH="1">
            <a:off x="4316954" y="4549696"/>
            <a:ext cx="1649941" cy="832466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25152-EF82-39FF-1314-3DE68011FBF1}"/>
              </a:ext>
            </a:extLst>
          </p:cNvPr>
          <p:cNvCxnSpPr>
            <a:cxnSpLocks/>
          </p:cNvCxnSpPr>
          <p:nvPr/>
        </p:nvCxnSpPr>
        <p:spPr>
          <a:xfrm flipH="1">
            <a:off x="4298970" y="4830380"/>
            <a:ext cx="1667925" cy="256734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69605-A363-F489-30AC-11525D123550}"/>
              </a:ext>
            </a:extLst>
          </p:cNvPr>
          <p:cNvCxnSpPr>
            <a:cxnSpLocks/>
          </p:cNvCxnSpPr>
          <p:nvPr/>
        </p:nvCxnSpPr>
        <p:spPr>
          <a:xfrm flipH="1">
            <a:off x="4378165" y="5087114"/>
            <a:ext cx="1570746" cy="830112"/>
          </a:xfrm>
          <a:prstGeom prst="straightConnector1">
            <a:avLst/>
          </a:prstGeom>
          <a:ln w="28575">
            <a:solidFill>
              <a:srgbClr val="8A0000"/>
            </a:solidFill>
            <a:headEnd type="oval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59A08-706C-8ACF-44DB-51C977652BB9}"/>
              </a:ext>
            </a:extLst>
          </p:cNvPr>
          <p:cNvSpPr/>
          <p:nvPr/>
        </p:nvSpPr>
        <p:spPr>
          <a:xfrm>
            <a:off x="1151019" y="521675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DFED9-B69F-7BE5-4826-68F14876C09D}"/>
              </a:ext>
            </a:extLst>
          </p:cNvPr>
          <p:cNvSpPr/>
          <p:nvPr/>
        </p:nvSpPr>
        <p:spPr>
          <a:xfrm>
            <a:off x="1151017" y="4928494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21430-7A7E-5DB2-19AF-C84273841660}"/>
              </a:ext>
            </a:extLst>
          </p:cNvPr>
          <p:cNvSpPr/>
          <p:nvPr/>
        </p:nvSpPr>
        <p:spPr>
          <a:xfrm>
            <a:off x="1152797" y="5768536"/>
            <a:ext cx="3539262" cy="289641"/>
          </a:xfrm>
          <a:prstGeom prst="rect">
            <a:avLst/>
          </a:prstGeom>
          <a:solidFill>
            <a:srgbClr val="FFFF99">
              <a:alpha val="30196"/>
            </a:srgbClr>
          </a:solidFill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7616695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6FAC-C564-8870-9F1A-43F37C7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deployment result IS NOT what you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2F41-9F78-171F-E5D4-2D8E459AB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Checking for intra-workspace dependencies</a:t>
            </a:r>
          </a:p>
          <a:p>
            <a:pPr lvl="1"/>
            <a:r>
              <a:rPr lang="en-US" dirty="0"/>
              <a:t>Navigate to </a:t>
            </a:r>
            <a:r>
              <a:rPr lang="en-US" sz="1800" b="1" dirty="0">
                <a:solidFill>
                  <a:srgbClr val="8A0000"/>
                </a:solidFill>
              </a:rPr>
              <a:t>Lineage</a:t>
            </a:r>
            <a:r>
              <a:rPr lang="en-US" dirty="0"/>
              <a:t> view to see item dependencies</a:t>
            </a:r>
          </a:p>
          <a:p>
            <a:pPr lvl="1"/>
            <a:r>
              <a:rPr lang="en-US" dirty="0"/>
              <a:t>Look for items that have dependencies on items in other workspaces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30473-4068-2074-B0C1-8E47371F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2519833"/>
            <a:ext cx="8742281" cy="41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4D61D0-F247-7385-EDFA-CBA7CA911B0D}"/>
              </a:ext>
            </a:extLst>
          </p:cNvPr>
          <p:cNvGrpSpPr/>
          <p:nvPr/>
        </p:nvGrpSpPr>
        <p:grpSpPr>
          <a:xfrm>
            <a:off x="9316470" y="3178920"/>
            <a:ext cx="863026" cy="287134"/>
            <a:chOff x="9316470" y="3178920"/>
            <a:chExt cx="863026" cy="287134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3D420FF-8D56-8C17-1BE3-E1AD057D3639}"/>
                </a:ext>
              </a:extLst>
            </p:cNvPr>
            <p:cNvSpPr/>
            <p:nvPr/>
          </p:nvSpPr>
          <p:spPr bwMode="auto">
            <a:xfrm>
              <a:off x="9316470" y="3178920"/>
              <a:ext cx="564204" cy="28713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A11FDF-972A-3A98-1FDB-803DCC48A13C}"/>
                </a:ext>
              </a:extLst>
            </p:cNvPr>
            <p:cNvSpPr/>
            <p:nvPr/>
          </p:nvSpPr>
          <p:spPr bwMode="auto">
            <a:xfrm>
              <a:off x="9924947" y="3187584"/>
              <a:ext cx="254549" cy="269807"/>
            </a:xfrm>
            <a:prstGeom prst="rect">
              <a:avLst/>
            </a:prstGeom>
            <a:noFill/>
            <a:ln w="19050"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944F4F-CC0D-E7ED-3C8B-2B5AA6C0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1" y="2519833"/>
            <a:ext cx="8742280" cy="41290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7DEB-BED8-9448-B3D8-FFFD3D31EAF5}"/>
              </a:ext>
            </a:extLst>
          </p:cNvPr>
          <p:cNvGrpSpPr/>
          <p:nvPr/>
        </p:nvGrpSpPr>
        <p:grpSpPr>
          <a:xfrm>
            <a:off x="1191867" y="4628313"/>
            <a:ext cx="1926839" cy="171090"/>
            <a:chOff x="1191867" y="4628313"/>
            <a:chExt cx="1926839" cy="1710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6FB4AD5-3B85-1312-D62B-0C08D4E26A30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B79891-8980-E22E-2027-C620BB3E2069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2B986-B66C-7A03-3D73-88FEF40C3E87}"/>
              </a:ext>
            </a:extLst>
          </p:cNvPr>
          <p:cNvGrpSpPr/>
          <p:nvPr/>
        </p:nvGrpSpPr>
        <p:grpSpPr>
          <a:xfrm>
            <a:off x="1150303" y="5431876"/>
            <a:ext cx="1926839" cy="171090"/>
            <a:chOff x="1191867" y="4628313"/>
            <a:chExt cx="1926839" cy="17109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60A45F-1F3C-F1B7-C6F1-50379E01F409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89E7B4-D7FF-278F-D80E-A23766330164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9F1F1E-04AD-0AA3-6AB7-0BBCFF08BBF8}"/>
              </a:ext>
            </a:extLst>
          </p:cNvPr>
          <p:cNvGrpSpPr/>
          <p:nvPr/>
        </p:nvGrpSpPr>
        <p:grpSpPr>
          <a:xfrm>
            <a:off x="1180904" y="6230590"/>
            <a:ext cx="1926839" cy="171090"/>
            <a:chOff x="1191867" y="4628313"/>
            <a:chExt cx="1926839" cy="17109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AF3A463-F1CF-755D-486E-069900E074FB}"/>
                </a:ext>
              </a:extLst>
            </p:cNvPr>
            <p:cNvSpPr/>
            <p:nvPr/>
          </p:nvSpPr>
          <p:spPr bwMode="auto">
            <a:xfrm>
              <a:off x="1191867" y="4628313"/>
              <a:ext cx="994021" cy="171090"/>
            </a:xfrm>
            <a:prstGeom prst="rightArrow">
              <a:avLst>
                <a:gd name="adj1" fmla="val 62394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23EB20-1794-ACA8-821E-A035BA7C7861}"/>
                </a:ext>
              </a:extLst>
            </p:cNvPr>
            <p:cNvSpPr/>
            <p:nvPr/>
          </p:nvSpPr>
          <p:spPr bwMode="auto">
            <a:xfrm>
              <a:off x="2241570" y="4639777"/>
              <a:ext cx="877136" cy="147207"/>
            </a:xfrm>
            <a:prstGeom prst="rect">
              <a:avLst/>
            </a:prstGeom>
            <a:solidFill>
              <a:srgbClr val="F2C80F">
                <a:alpha val="20000"/>
              </a:srgbClr>
            </a:solidFill>
            <a:ln>
              <a:solidFill>
                <a:srgbClr val="8A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89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8BA2-4E00-8639-271F-5FBD585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377-B677-314D-0DB0-BE370022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Deployment by Cloning Items from Source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E713-60CD-E6A0-B945-2A9815983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items can be cloned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Retrieve item definition from source workspace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Manipulate content of item definition part files such as substitute source Ids for target Ids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 create new item</a:t>
            </a:r>
          </a:p>
          <a:p>
            <a:pPr lvl="1"/>
            <a:r>
              <a:rPr lang="en-US" dirty="0"/>
              <a:t>Pass manipulated item definition to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API to update existing 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0A629-FF7A-CF74-5092-AE79306B2982}"/>
              </a:ext>
            </a:extLst>
          </p:cNvPr>
          <p:cNvSpPr/>
          <p:nvPr/>
        </p:nvSpPr>
        <p:spPr bwMode="auto">
          <a:xfrm>
            <a:off x="4786778" y="3357906"/>
            <a:ext cx="1997708" cy="27264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86423-86EF-544E-36EA-C5CBFB690A58}"/>
              </a:ext>
            </a:extLst>
          </p:cNvPr>
          <p:cNvSpPr/>
          <p:nvPr/>
        </p:nvSpPr>
        <p:spPr bwMode="auto">
          <a:xfrm>
            <a:off x="1098793" y="3357906"/>
            <a:ext cx="1666208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3F33-88DB-E814-72AE-867B46DCFDC0}"/>
              </a:ext>
            </a:extLst>
          </p:cNvPr>
          <p:cNvSpPr/>
          <p:nvPr/>
        </p:nvSpPr>
        <p:spPr bwMode="auto">
          <a:xfrm>
            <a:off x="9140091" y="3457606"/>
            <a:ext cx="1598886" cy="27264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Target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9BDC51-7D83-B1B1-2B52-60AD47B4E6F8}"/>
              </a:ext>
            </a:extLst>
          </p:cNvPr>
          <p:cNvGrpSpPr/>
          <p:nvPr/>
        </p:nvGrpSpPr>
        <p:grpSpPr>
          <a:xfrm>
            <a:off x="2834150" y="3927961"/>
            <a:ext cx="1811243" cy="1000045"/>
            <a:chOff x="2834150" y="3927961"/>
            <a:chExt cx="1811243" cy="1000045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D0A5867-6BE9-C6F3-F6C8-EE0A22055C86}"/>
                </a:ext>
              </a:extLst>
            </p:cNvPr>
            <p:cNvSpPr/>
            <p:nvPr/>
          </p:nvSpPr>
          <p:spPr bwMode="auto">
            <a:xfrm>
              <a:off x="2834150" y="4372062"/>
              <a:ext cx="18112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Item Definition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0BC7F-53E1-3F89-2031-FBE3B0575505}"/>
                </a:ext>
              </a:extLst>
            </p:cNvPr>
            <p:cNvSpPr/>
            <p:nvPr/>
          </p:nvSpPr>
          <p:spPr bwMode="auto">
            <a:xfrm>
              <a:off x="2864339" y="3927961"/>
              <a:ext cx="767889" cy="444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F146E-0029-D26B-4D4F-49DAC8E55DBC}"/>
              </a:ext>
            </a:extLst>
          </p:cNvPr>
          <p:cNvGrpSpPr/>
          <p:nvPr/>
        </p:nvGrpSpPr>
        <p:grpSpPr>
          <a:xfrm>
            <a:off x="6977763" y="4928006"/>
            <a:ext cx="2024029" cy="1000045"/>
            <a:chOff x="6977763" y="4928006"/>
            <a:chExt cx="2024029" cy="10000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0A85A7B-3EFC-6E8C-6E24-BBAF30A531A1}"/>
                </a:ext>
              </a:extLst>
            </p:cNvPr>
            <p:cNvSpPr/>
            <p:nvPr/>
          </p:nvSpPr>
          <p:spPr bwMode="auto">
            <a:xfrm>
              <a:off x="6977763" y="5372107"/>
              <a:ext cx="2024029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F2E62C-04BB-611E-4F2F-08218DEE1DD9}"/>
                </a:ext>
              </a:extLst>
            </p:cNvPr>
            <p:cNvSpPr/>
            <p:nvPr/>
          </p:nvSpPr>
          <p:spPr bwMode="auto">
            <a:xfrm>
              <a:off x="6977763" y="4928006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1A15C-4512-554F-9CF3-D180D8E0DD56}"/>
              </a:ext>
            </a:extLst>
          </p:cNvPr>
          <p:cNvGrpSpPr/>
          <p:nvPr/>
        </p:nvGrpSpPr>
        <p:grpSpPr>
          <a:xfrm>
            <a:off x="6929445" y="3662935"/>
            <a:ext cx="2024030" cy="1023310"/>
            <a:chOff x="6929445" y="3662935"/>
            <a:chExt cx="2024030" cy="102331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BC9E84C-4CA4-87AF-D11D-C751AD682BF4}"/>
                </a:ext>
              </a:extLst>
            </p:cNvPr>
            <p:cNvSpPr/>
            <p:nvPr/>
          </p:nvSpPr>
          <p:spPr bwMode="auto">
            <a:xfrm>
              <a:off x="6929445" y="4130301"/>
              <a:ext cx="2024030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Create Item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8582B5-F3A3-D8E7-4DD2-E5D481F9688D}"/>
                </a:ext>
              </a:extLst>
            </p:cNvPr>
            <p:cNvSpPr/>
            <p:nvPr/>
          </p:nvSpPr>
          <p:spPr bwMode="auto">
            <a:xfrm>
              <a:off x="6938559" y="3662935"/>
              <a:ext cx="767889" cy="4441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9E525D-80CF-FEB6-0F33-69515CD32555}"/>
              </a:ext>
            </a:extLst>
          </p:cNvPr>
          <p:cNvGrpSpPr/>
          <p:nvPr/>
        </p:nvGrpSpPr>
        <p:grpSpPr>
          <a:xfrm>
            <a:off x="5290933" y="3894262"/>
            <a:ext cx="1080370" cy="1680628"/>
            <a:chOff x="4861169" y="4439785"/>
            <a:chExt cx="1232453" cy="196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1CE82-85F7-1E78-DCAB-98F2E88A59C5}"/>
                </a:ext>
              </a:extLst>
            </p:cNvPr>
            <p:cNvSpPr/>
            <p:nvPr/>
          </p:nvSpPr>
          <p:spPr bwMode="auto">
            <a:xfrm>
              <a:off x="4861169" y="4439785"/>
              <a:ext cx="1232452" cy="47465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0CDE4-2DA5-6B29-5B00-162467E7E1E7}"/>
                </a:ext>
              </a:extLst>
            </p:cNvPr>
            <p:cNvSpPr/>
            <p:nvPr/>
          </p:nvSpPr>
          <p:spPr bwMode="auto">
            <a:xfrm>
              <a:off x="4861170" y="5934026"/>
              <a:ext cx="1232452" cy="4746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E96DA9-4102-5908-233C-EA82E9657AB1}"/>
                </a:ext>
              </a:extLst>
            </p:cNvPr>
            <p:cNvGrpSpPr/>
            <p:nvPr/>
          </p:nvGrpSpPr>
          <p:grpSpPr>
            <a:xfrm>
              <a:off x="5082991" y="4929990"/>
              <a:ext cx="771223" cy="988481"/>
              <a:chOff x="1794846" y="4541357"/>
              <a:chExt cx="771223" cy="988481"/>
            </a:xfrm>
          </p:grpSpPr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48180A5-6592-B697-8A48-141146EE3822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lowchart: Document 16">
                <a:extLst>
                  <a:ext uri="{FF2B5EF4-FFF2-40B4-BE49-F238E27FC236}">
                    <a16:creationId xmlns:a16="http://schemas.microsoft.com/office/drawing/2014/main" id="{77F1FB84-CCDD-9A62-8946-569CC7723045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8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7244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89F-6509-F788-0D3B-5117A75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Id Substitution with notebook-content.py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DFD9-2F29-3972-F408-8EE9B11D3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Notebook dependencies must be updated to point to newly created lakehouse</a:t>
            </a:r>
          </a:p>
          <a:p>
            <a:pPr lvl="1"/>
            <a:r>
              <a:rPr lang="en-US" dirty="0"/>
              <a:t>Source workspace Id must be replaced with target workspace id</a:t>
            </a:r>
          </a:p>
          <a:p>
            <a:pPr lvl="1"/>
            <a:r>
              <a:rPr lang="en-US" dirty="0"/>
              <a:t>Source lakehouse Id must be replaced with target workspace id</a:t>
            </a:r>
          </a:p>
          <a:p>
            <a:pPr lvl="1"/>
            <a:r>
              <a:rPr lang="en-US" dirty="0"/>
              <a:t>Substitution schema works even when there are multiple lakehouses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30469-CF32-21DA-7517-ACA908A9E9DD}"/>
              </a:ext>
            </a:extLst>
          </p:cNvPr>
          <p:cNvGrpSpPr/>
          <p:nvPr/>
        </p:nvGrpSpPr>
        <p:grpSpPr>
          <a:xfrm>
            <a:off x="1030602" y="2997464"/>
            <a:ext cx="2676965" cy="3653522"/>
            <a:chOff x="675835" y="1952738"/>
            <a:chExt cx="1997708" cy="27264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F11F1-AFC8-7B25-F833-E12FFF364997}"/>
                </a:ext>
              </a:extLst>
            </p:cNvPr>
            <p:cNvSpPr/>
            <p:nvPr/>
          </p:nvSpPr>
          <p:spPr bwMode="auto">
            <a:xfrm>
              <a:off x="675835" y="1952738"/>
              <a:ext cx="1997708" cy="2726472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Your Application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E78948-E45A-9527-C1AA-92D8E742AE00}"/>
                </a:ext>
              </a:extLst>
            </p:cNvPr>
            <p:cNvSpPr/>
            <p:nvPr/>
          </p:nvSpPr>
          <p:spPr bwMode="auto">
            <a:xfrm>
              <a:off x="1179990" y="2489094"/>
              <a:ext cx="1080369" cy="40515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Source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434F4F-EFE3-41E0-D144-10FA5E7F31C1}"/>
                </a:ext>
              </a:extLst>
            </p:cNvPr>
            <p:cNvSpPr/>
            <p:nvPr/>
          </p:nvSpPr>
          <p:spPr bwMode="auto">
            <a:xfrm>
              <a:off x="1179991" y="3764564"/>
              <a:ext cx="1080369" cy="40515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Updated</a:t>
              </a:r>
            </a:p>
            <a:p>
              <a:pPr algn="ctr" defTabSz="932472" fontAlgn="base">
                <a:spcBef>
                  <a:spcPts val="2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B408F6-3309-C54E-DEA8-210961262289}"/>
                </a:ext>
              </a:extLst>
            </p:cNvPr>
            <p:cNvGrpSpPr/>
            <p:nvPr/>
          </p:nvGrpSpPr>
          <p:grpSpPr>
            <a:xfrm>
              <a:off x="1374439" y="2907528"/>
              <a:ext cx="676055" cy="843758"/>
              <a:chOff x="1794846" y="4541357"/>
              <a:chExt cx="771223" cy="988481"/>
            </a:xfrm>
          </p:grpSpPr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B37760B-BA48-DD39-E969-A030DD33E7BA}"/>
                  </a:ext>
                </a:extLst>
              </p:cNvPr>
              <p:cNvSpPr/>
              <p:nvPr/>
            </p:nvSpPr>
            <p:spPr bwMode="auto">
              <a:xfrm>
                <a:off x="1997603" y="4541357"/>
                <a:ext cx="380813" cy="98848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lowchart: Document 12">
                <a:extLst>
                  <a:ext uri="{FF2B5EF4-FFF2-40B4-BE49-F238E27FC236}">
                    <a16:creationId xmlns:a16="http://schemas.microsoft.com/office/drawing/2014/main" id="{3DC924B0-A7A4-BC85-1C67-767A4DE2B4B0}"/>
                  </a:ext>
                </a:extLst>
              </p:cNvPr>
              <p:cNvSpPr/>
              <p:nvPr/>
            </p:nvSpPr>
            <p:spPr bwMode="auto">
              <a:xfrm>
                <a:off x="1794846" y="4647431"/>
                <a:ext cx="771223" cy="585840"/>
              </a:xfrm>
              <a:prstGeom prst="flowChartDocument">
                <a:avLst/>
              </a:prstGeom>
              <a:solidFill>
                <a:schemeClr val="accent3">
                  <a:lumMod val="50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Item</a:t>
                </a:r>
              </a:p>
              <a:p>
                <a:pPr algn="ctr" defTabSz="932472" fontAlgn="base">
                  <a:spcBef>
                    <a:spcPts val="200"/>
                  </a:spcBef>
                  <a:spcAft>
                    <a:spcPct val="0"/>
                  </a:spcAft>
                </a:pPr>
                <a:r>
                  <a:rPr lang="en-US" sz="10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18739-20F7-9392-B98B-AFB80148AF42}"/>
              </a:ext>
            </a:extLst>
          </p:cNvPr>
          <p:cNvGrpSpPr/>
          <p:nvPr/>
        </p:nvGrpSpPr>
        <p:grpSpPr>
          <a:xfrm>
            <a:off x="6455430" y="3803723"/>
            <a:ext cx="4679829" cy="2681641"/>
            <a:chOff x="6517619" y="2774924"/>
            <a:chExt cx="4679829" cy="2681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8D30B-6086-FEC0-97C5-63B03D1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619" y="2774924"/>
              <a:ext cx="4679829" cy="2681641"/>
            </a:xfrm>
            <a:prstGeom prst="rect">
              <a:avLst/>
            </a:prstGeom>
            <a:ln w="12700">
              <a:solidFill>
                <a:schemeClr val="tx1"/>
              </a:solidFill>
              <a:prstDash val="sysDot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1E9BA-768F-2EFE-85BB-41E05EBAF1B7}"/>
                </a:ext>
              </a:extLst>
            </p:cNvPr>
            <p:cNvSpPr/>
            <p:nvPr/>
          </p:nvSpPr>
          <p:spPr bwMode="auto">
            <a:xfrm>
              <a:off x="7380464" y="3509243"/>
              <a:ext cx="3032591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B019C-04C4-12EC-950C-50F286DB6091}"/>
                </a:ext>
              </a:extLst>
            </p:cNvPr>
            <p:cNvSpPr/>
            <p:nvPr/>
          </p:nvSpPr>
          <p:spPr bwMode="auto">
            <a:xfrm>
              <a:off x="9089743" y="3688442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F0E5C-206A-5989-6B26-0A2E10D39054}"/>
                </a:ext>
              </a:extLst>
            </p:cNvPr>
            <p:cNvSpPr/>
            <p:nvPr/>
          </p:nvSpPr>
          <p:spPr bwMode="auto">
            <a:xfrm>
              <a:off x="7877038" y="3946884"/>
              <a:ext cx="2005646" cy="1378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7545E1-84F8-0CF0-1D6E-A2B9E43058EF}"/>
              </a:ext>
            </a:extLst>
          </p:cNvPr>
          <p:cNvSpPr/>
          <p:nvPr/>
        </p:nvSpPr>
        <p:spPr bwMode="auto">
          <a:xfrm flipH="1">
            <a:off x="2933463" y="4669560"/>
            <a:ext cx="3486845" cy="251468"/>
          </a:xfrm>
          <a:prstGeom prst="rightArrow">
            <a:avLst>
              <a:gd name="adj1" fmla="val 63056"/>
              <a:gd name="adj2" fmla="val 50000"/>
            </a:avLst>
          </a:prstGeom>
          <a:solidFill>
            <a:schemeClr val="accent1"/>
          </a:solidFill>
          <a:ln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C0000"/>
                </a:soli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D1509F-2921-EDCB-1A20-F43D536B0FAD}"/>
              </a:ext>
            </a:extLst>
          </p:cNvPr>
          <p:cNvGrpSpPr/>
          <p:nvPr/>
        </p:nvGrpSpPr>
        <p:grpSpPr>
          <a:xfrm>
            <a:off x="3153893" y="3413116"/>
            <a:ext cx="3787867" cy="1304125"/>
            <a:chOff x="3048323" y="2627494"/>
            <a:chExt cx="3787867" cy="130412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B54E66-0F4B-D6C7-4DF8-726B30760835}"/>
                </a:ext>
              </a:extLst>
            </p:cNvPr>
            <p:cNvSpPr/>
            <p:nvPr/>
          </p:nvSpPr>
          <p:spPr bwMode="auto">
            <a:xfrm>
              <a:off x="3048323" y="3680151"/>
              <a:ext cx="3787867" cy="251468"/>
            </a:xfrm>
            <a:prstGeom prst="rightArrow">
              <a:avLst>
                <a:gd name="adj1" fmla="val 63056"/>
                <a:gd name="adj2" fmla="val 50000"/>
              </a:avLst>
            </a:prstGeom>
            <a:solidFill>
              <a:schemeClr val="accent1"/>
            </a:solidFill>
            <a:ln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rgbClr val="6C0000"/>
                  </a:solidFill>
                  <a:ea typeface="Segoe UI" pitchFamily="34" charset="0"/>
                  <a:cs typeface="Segoe UI" pitchFamily="34" charset="0"/>
                </a:rPr>
                <a:t>Search and Replace Operation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25D5C-5CAC-4834-85E4-3419F037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161" y="2627494"/>
              <a:ext cx="2500986" cy="106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261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967D-614B-1086-1606-801CBA49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Managing Connections at Workspace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D535-4B3E-85A6-D561-C24A5C3FB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Unlike workspace items, connection items are scoped at level of Entra Id tenant</a:t>
            </a:r>
          </a:p>
          <a:p>
            <a:pPr lvl="1"/>
            <a:r>
              <a:rPr lang="en-US" dirty="0"/>
              <a:t>No API support for workspace-level management of connections</a:t>
            </a:r>
          </a:p>
          <a:p>
            <a:pPr lvl="1"/>
            <a:r>
              <a:rPr lang="en-US" dirty="0"/>
              <a:t>No support in Fabric GIT integration to track, backup, restore, recreate connections</a:t>
            </a:r>
          </a:p>
          <a:p>
            <a:pPr lvl="1"/>
            <a:r>
              <a:rPr lang="en-US" dirty="0"/>
              <a:t>Developer must find innovative approach for managing connections at scope of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4D971-585C-854A-FF6B-409092E8251E}"/>
              </a:ext>
            </a:extLst>
          </p:cNvPr>
          <p:cNvGrpSpPr/>
          <p:nvPr/>
        </p:nvGrpSpPr>
        <p:grpSpPr>
          <a:xfrm>
            <a:off x="1027599" y="2798186"/>
            <a:ext cx="9758165" cy="3478949"/>
            <a:chOff x="840562" y="2535453"/>
            <a:chExt cx="10486923" cy="3738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A54CB-BAF1-7936-23EE-B1D47EFA1384}"/>
                </a:ext>
              </a:extLst>
            </p:cNvPr>
            <p:cNvSpPr/>
            <p:nvPr/>
          </p:nvSpPr>
          <p:spPr bwMode="auto">
            <a:xfrm>
              <a:off x="840562" y="2535453"/>
              <a:ext cx="10486923" cy="3738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91E04-3365-140A-9F1E-965CA4ED6B9B}"/>
                </a:ext>
              </a:extLst>
            </p:cNvPr>
            <p:cNvSpPr/>
            <p:nvPr/>
          </p:nvSpPr>
          <p:spPr bwMode="auto">
            <a:xfrm>
              <a:off x="923015" y="2645029"/>
              <a:ext cx="10268895" cy="7599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1BF80-4B53-A8ED-CA1E-0C1E173C53F4}"/>
                </a:ext>
              </a:extLst>
            </p:cNvPr>
            <p:cNvSpPr/>
            <p:nvPr/>
          </p:nvSpPr>
          <p:spPr bwMode="auto">
            <a:xfrm>
              <a:off x="112301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F744D-E058-788D-BF10-29AAE84B43EB}"/>
                </a:ext>
              </a:extLst>
            </p:cNvPr>
            <p:cNvSpPr/>
            <p:nvPr/>
          </p:nvSpPr>
          <p:spPr bwMode="auto">
            <a:xfrm>
              <a:off x="2763892" y="2967761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6B9E-F7B5-8A8E-B9AB-F13B3C2E4622}"/>
                </a:ext>
              </a:extLst>
            </p:cNvPr>
            <p:cNvSpPr/>
            <p:nvPr/>
          </p:nvSpPr>
          <p:spPr bwMode="auto">
            <a:xfrm>
              <a:off x="4404772" y="2973287"/>
              <a:ext cx="1345642" cy="247613"/>
            </a:xfrm>
            <a:prstGeom prst="rect">
              <a:avLst/>
            </a:prstGeom>
            <a:solidFill>
              <a:srgbClr val="DAA52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8E96-E80B-B162-4CD1-C0BC6A2745B1}"/>
                </a:ext>
              </a:extLst>
            </p:cNvPr>
            <p:cNvSpPr/>
            <p:nvPr/>
          </p:nvSpPr>
          <p:spPr bwMode="auto">
            <a:xfrm>
              <a:off x="923015" y="3463887"/>
              <a:ext cx="10268895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8239C-43B8-237A-270A-5459C71CA716}"/>
                </a:ext>
              </a:extLst>
            </p:cNvPr>
            <p:cNvSpPr/>
            <p:nvPr/>
          </p:nvSpPr>
          <p:spPr bwMode="auto">
            <a:xfrm>
              <a:off x="1027870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59D1E-42FA-5C42-3DA5-2955CF103599}"/>
                </a:ext>
              </a:extLst>
            </p:cNvPr>
            <p:cNvSpPr/>
            <p:nvPr/>
          </p:nvSpPr>
          <p:spPr bwMode="auto">
            <a:xfrm>
              <a:off x="1137720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FB22D-2F7B-659F-26EF-E49439C2DF8A}"/>
                </a:ext>
              </a:extLst>
            </p:cNvPr>
            <p:cNvSpPr/>
            <p:nvPr/>
          </p:nvSpPr>
          <p:spPr bwMode="auto">
            <a:xfrm>
              <a:off x="1137720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A91383-1CA1-3E63-094F-D000E2CD27F7}"/>
                </a:ext>
              </a:extLst>
            </p:cNvPr>
            <p:cNvSpPr/>
            <p:nvPr/>
          </p:nvSpPr>
          <p:spPr bwMode="auto">
            <a:xfrm>
              <a:off x="2730847" y="3759100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7321E-90FE-A649-CEF8-55A54D431B15}"/>
                </a:ext>
              </a:extLst>
            </p:cNvPr>
            <p:cNvSpPr/>
            <p:nvPr/>
          </p:nvSpPr>
          <p:spPr bwMode="auto">
            <a:xfrm>
              <a:off x="2840696" y="401605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864B0F-4DCF-E33D-5DBB-01F1D73EDCE5}"/>
                </a:ext>
              </a:extLst>
            </p:cNvPr>
            <p:cNvSpPr/>
            <p:nvPr/>
          </p:nvSpPr>
          <p:spPr bwMode="auto">
            <a:xfrm>
              <a:off x="2840696" y="44218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BD896E-31B5-AF74-5D44-6595F4BCDAD5}"/>
                </a:ext>
              </a:extLst>
            </p:cNvPr>
            <p:cNvSpPr/>
            <p:nvPr/>
          </p:nvSpPr>
          <p:spPr bwMode="auto">
            <a:xfrm>
              <a:off x="2840696" y="4827553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7757EA-07C0-0BD6-0DEA-DCAD05DC7BD4}"/>
                </a:ext>
              </a:extLst>
            </p:cNvPr>
            <p:cNvSpPr/>
            <p:nvPr/>
          </p:nvSpPr>
          <p:spPr bwMode="auto">
            <a:xfrm>
              <a:off x="6149966" y="3759102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Factory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2028-FE75-3ABF-E583-0C985712EDE9}"/>
                </a:ext>
              </a:extLst>
            </p:cNvPr>
            <p:cNvSpPr/>
            <p:nvPr/>
          </p:nvSpPr>
          <p:spPr bwMode="auto">
            <a:xfrm>
              <a:off x="6259815" y="401606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40FE1-42DD-B1F6-C4D8-77681F852ACF}"/>
                </a:ext>
              </a:extLst>
            </p:cNvPr>
            <p:cNvSpPr/>
            <p:nvPr/>
          </p:nvSpPr>
          <p:spPr bwMode="auto">
            <a:xfrm>
              <a:off x="6259815" y="4421809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Dataflow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3BCA3-ECF2-05CB-9E9D-DB2920D54954}"/>
                </a:ext>
              </a:extLst>
            </p:cNvPr>
            <p:cNvSpPr/>
            <p:nvPr/>
          </p:nvSpPr>
          <p:spPr bwMode="auto">
            <a:xfrm>
              <a:off x="4440406" y="3765448"/>
              <a:ext cx="1593127" cy="2313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D8EA5F-BB2E-3FF0-F0A2-55BD1E9A4A58}"/>
                </a:ext>
              </a:extLst>
            </p:cNvPr>
            <p:cNvSpPr/>
            <p:nvPr/>
          </p:nvSpPr>
          <p:spPr bwMode="auto">
            <a:xfrm>
              <a:off x="4550257" y="402240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8C9A43-5758-D39A-64A1-3F4F8C2E75B8}"/>
                </a:ext>
              </a:extLst>
            </p:cNvPr>
            <p:cNvSpPr/>
            <p:nvPr/>
          </p:nvSpPr>
          <p:spPr bwMode="auto">
            <a:xfrm>
              <a:off x="4546622" y="442192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489EC-DADF-CBCD-438B-4AAA31B409A1}"/>
                </a:ext>
              </a:extLst>
            </p:cNvPr>
            <p:cNvSpPr/>
            <p:nvPr/>
          </p:nvSpPr>
          <p:spPr bwMode="auto">
            <a:xfrm>
              <a:off x="7850174" y="3759099"/>
              <a:ext cx="1593127" cy="23196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Intelligence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D10BB-DB9D-CFF0-223A-9607191D2F27}"/>
                </a:ext>
              </a:extLst>
            </p:cNvPr>
            <p:cNvSpPr/>
            <p:nvPr/>
          </p:nvSpPr>
          <p:spPr bwMode="auto">
            <a:xfrm>
              <a:off x="7960023" y="443140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2D8634-9072-7426-94FB-B9D46434F2AE}"/>
                </a:ext>
              </a:extLst>
            </p:cNvPr>
            <p:cNvSpPr/>
            <p:nvPr/>
          </p:nvSpPr>
          <p:spPr bwMode="auto">
            <a:xfrm>
              <a:off x="7960023" y="484343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15BBEB-66AD-DD57-F469-168318CAE05A}"/>
                </a:ext>
              </a:extLst>
            </p:cNvPr>
            <p:cNvSpPr/>
            <p:nvPr/>
          </p:nvSpPr>
          <p:spPr bwMode="auto">
            <a:xfrm>
              <a:off x="7960023" y="5255471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EDC39F-C938-9E43-DAF1-876E840F1B2C}"/>
                </a:ext>
              </a:extLst>
            </p:cNvPr>
            <p:cNvSpPr/>
            <p:nvPr/>
          </p:nvSpPr>
          <p:spPr bwMode="auto">
            <a:xfrm>
              <a:off x="2851747" y="5249728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15E309-7613-5B13-9EB8-1CA5F3F156E3}"/>
                </a:ext>
              </a:extLst>
            </p:cNvPr>
            <p:cNvSpPr/>
            <p:nvPr/>
          </p:nvSpPr>
          <p:spPr bwMode="auto">
            <a:xfrm>
              <a:off x="9508282" y="3752475"/>
              <a:ext cx="1593127" cy="2313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BD3B9-A2D3-F0EC-DEB6-B7514D25D8FF}"/>
                </a:ext>
              </a:extLst>
            </p:cNvPr>
            <p:cNvSpPr/>
            <p:nvPr/>
          </p:nvSpPr>
          <p:spPr bwMode="auto">
            <a:xfrm>
              <a:off x="9618131" y="4009434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94B60D-35BA-A8DC-0C77-68F2B75CE0E4}"/>
                </a:ext>
              </a:extLst>
            </p:cNvPr>
            <p:cNvSpPr/>
            <p:nvPr/>
          </p:nvSpPr>
          <p:spPr bwMode="auto">
            <a:xfrm>
              <a:off x="9618131" y="4415182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40013A-C75A-91A1-CD04-6663F9836829}"/>
                </a:ext>
              </a:extLst>
            </p:cNvPr>
            <p:cNvSpPr/>
            <p:nvPr/>
          </p:nvSpPr>
          <p:spPr bwMode="auto">
            <a:xfrm>
              <a:off x="7973930" y="4019366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Eventhouse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9827E-99E1-5F9C-0CF6-6F19CC7AEE0B}"/>
                </a:ext>
              </a:extLst>
            </p:cNvPr>
            <p:cNvSpPr/>
            <p:nvPr/>
          </p:nvSpPr>
          <p:spPr bwMode="auto">
            <a:xfrm>
              <a:off x="6045653" y="2973288"/>
              <a:ext cx="1345642" cy="247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818D8-65E3-6939-F6A9-6ED73BDD2F45}"/>
                </a:ext>
              </a:extLst>
            </p:cNvPr>
            <p:cNvSpPr/>
            <p:nvPr/>
          </p:nvSpPr>
          <p:spPr bwMode="auto">
            <a:xfrm>
              <a:off x="7942910" y="5667507"/>
              <a:ext cx="1365555" cy="28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KQLDashbord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708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8FA026C-7444-CE38-C3C9-9472BD39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 with Sample Fabric Solution Scenarios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70054E1-B0CC-A661-89F4-36FD2649B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86035"/>
          </a:xfrm>
        </p:spPr>
        <p:txBody>
          <a:bodyPr/>
          <a:lstStyle/>
          <a:p>
            <a:r>
              <a:rPr lang="en-US" dirty="0"/>
              <a:t>Fabric Power BI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Notebook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Fabric Lakehouse Solution with Shortcut and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 Lakehouse Solution with Data Pipeline and Notebooks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612E9C-EA82-DF9C-8153-19355CA3AE70}"/>
              </a:ext>
            </a:extLst>
          </p:cNvPr>
          <p:cNvGrpSpPr/>
          <p:nvPr/>
        </p:nvGrpSpPr>
        <p:grpSpPr>
          <a:xfrm>
            <a:off x="903361" y="1643923"/>
            <a:ext cx="1627290" cy="813257"/>
            <a:chOff x="7681837" y="2387147"/>
            <a:chExt cx="3040747" cy="1652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5776A-3CE9-5E89-164A-33A2423D674A}"/>
                </a:ext>
              </a:extLst>
            </p:cNvPr>
            <p:cNvSpPr/>
            <p:nvPr/>
          </p:nvSpPr>
          <p:spPr bwMode="auto">
            <a:xfrm>
              <a:off x="7681837" y="2387147"/>
              <a:ext cx="3040747" cy="1652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DA30E9-8307-33DF-B173-20F61FF2354F}"/>
                </a:ext>
              </a:extLst>
            </p:cNvPr>
            <p:cNvGrpSpPr/>
            <p:nvPr/>
          </p:nvGrpSpPr>
          <p:grpSpPr>
            <a:xfrm>
              <a:off x="7847034" y="2563336"/>
              <a:ext cx="1229935" cy="1325994"/>
              <a:chOff x="6295914" y="1428878"/>
              <a:chExt cx="1693119" cy="18253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FBF5D0-D178-8D66-BC85-E89C8FF85870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24" name="Picture 23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CB848DC6-EA66-F48C-40CC-B0F8D1C58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771E37-8A2C-67DC-5F78-DFB02EC4131B}"/>
                </a:ext>
              </a:extLst>
            </p:cNvPr>
            <p:cNvGrpSpPr/>
            <p:nvPr/>
          </p:nvGrpSpPr>
          <p:grpSpPr>
            <a:xfrm>
              <a:off x="9260628" y="2567215"/>
              <a:ext cx="1229935" cy="1322115"/>
              <a:chOff x="6503915" y="831583"/>
              <a:chExt cx="1229935" cy="13259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D71F52-F474-0DD4-C868-D0165C8EF1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548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22" name="Picture 2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2556B7B9-1EA3-BFCF-0040-B784B96E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2C2E9A-21BB-A973-7245-ACE6C9D9CC38}"/>
              </a:ext>
            </a:extLst>
          </p:cNvPr>
          <p:cNvGrpSpPr/>
          <p:nvPr/>
        </p:nvGrpSpPr>
        <p:grpSpPr>
          <a:xfrm>
            <a:off x="903361" y="2896489"/>
            <a:ext cx="3195927" cy="856168"/>
            <a:chOff x="503131" y="2555386"/>
            <a:chExt cx="3738670" cy="1082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78AB45-E1F7-C6C2-A68E-99F1877B5098}"/>
                </a:ext>
              </a:extLst>
            </p:cNvPr>
            <p:cNvSpPr/>
            <p:nvPr/>
          </p:nvSpPr>
          <p:spPr bwMode="auto">
            <a:xfrm>
              <a:off x="503131" y="2555386"/>
              <a:ext cx="3738670" cy="1082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C7DAD0-721A-6CB2-7E90-EDE10F777C6D}"/>
                </a:ext>
              </a:extLst>
            </p:cNvPr>
            <p:cNvGrpSpPr/>
            <p:nvPr/>
          </p:nvGrpSpPr>
          <p:grpSpPr>
            <a:xfrm>
              <a:off x="2434140" y="2695298"/>
              <a:ext cx="767300" cy="827227"/>
              <a:chOff x="6295914" y="1428878"/>
              <a:chExt cx="1693119" cy="18253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0CA49-5F78-0826-9B29-438663811D5C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36" name="Picture 3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D9E2DAEE-5FF5-D90C-5F76-67E4512D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6C851A-7CD1-5377-CE40-98460464C48A}"/>
                </a:ext>
              </a:extLst>
            </p:cNvPr>
            <p:cNvGrpSpPr/>
            <p:nvPr/>
          </p:nvGrpSpPr>
          <p:grpSpPr>
            <a:xfrm>
              <a:off x="3304185" y="2695298"/>
              <a:ext cx="769551" cy="827227"/>
              <a:chOff x="6503915" y="831583"/>
              <a:chExt cx="1229935" cy="132599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3E1AF-6A4E-2BEE-E4CF-B710C6D42EB2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9" name="Picture 3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F9BAED16-2B7C-0272-D707-5837B513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460D57-DBF4-5F1C-C175-A7A396D33259}"/>
                </a:ext>
              </a:extLst>
            </p:cNvPr>
            <p:cNvGrpSpPr/>
            <p:nvPr/>
          </p:nvGrpSpPr>
          <p:grpSpPr>
            <a:xfrm>
              <a:off x="1552914" y="2695298"/>
              <a:ext cx="771719" cy="831990"/>
              <a:chOff x="1943154" y="2871362"/>
              <a:chExt cx="1229935" cy="13259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8AAB02-1255-0E18-33B5-ED336E5FF9D3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EAD02038-EF38-B892-1A2A-E5A610E4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583" y="3033143"/>
                <a:ext cx="838189" cy="834835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6006C5-5931-E90B-AE23-B085B04915A8}"/>
                </a:ext>
              </a:extLst>
            </p:cNvPr>
            <p:cNvGrpSpPr/>
            <p:nvPr/>
          </p:nvGrpSpPr>
          <p:grpSpPr>
            <a:xfrm>
              <a:off x="676108" y="2695298"/>
              <a:ext cx="767300" cy="827227"/>
              <a:chOff x="540799" y="2865453"/>
              <a:chExt cx="1229935" cy="132599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16DD521-9002-2678-B51C-CED57553DCBD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45" name="Picture 4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34D759C6-6ECF-B6FE-87D9-F8C331954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3EE4F8-E5F2-FD6B-7FCA-A3ABB355B3A2}"/>
              </a:ext>
            </a:extLst>
          </p:cNvPr>
          <p:cNvGrpSpPr/>
          <p:nvPr/>
        </p:nvGrpSpPr>
        <p:grpSpPr>
          <a:xfrm>
            <a:off x="903361" y="4313486"/>
            <a:ext cx="5410754" cy="876699"/>
            <a:chOff x="907984" y="4521306"/>
            <a:chExt cx="5410754" cy="8766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BA3638-A00C-386E-0519-DBC4A03DC8A5}"/>
                </a:ext>
              </a:extLst>
            </p:cNvPr>
            <p:cNvSpPr/>
            <p:nvPr/>
          </p:nvSpPr>
          <p:spPr bwMode="auto">
            <a:xfrm>
              <a:off x="907984" y="4521306"/>
              <a:ext cx="5410754" cy="876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87CBB8-35C9-D9B5-406D-EC7E2D4E043A}"/>
                </a:ext>
              </a:extLst>
            </p:cNvPr>
            <p:cNvGrpSpPr/>
            <p:nvPr/>
          </p:nvGrpSpPr>
          <p:grpSpPr>
            <a:xfrm>
              <a:off x="4026162" y="4634652"/>
              <a:ext cx="648682" cy="670205"/>
              <a:chOff x="6295914" y="1428878"/>
              <a:chExt cx="1693119" cy="18253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3CAD1CA-6082-78BE-C0AE-F7469C02F194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49" name="Picture 48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57773273-F43C-2EE0-4158-63FE03FBF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C75B30-20D5-8933-B532-B32115D22300}"/>
                </a:ext>
              </a:extLst>
            </p:cNvPr>
            <p:cNvGrpSpPr/>
            <p:nvPr/>
          </p:nvGrpSpPr>
          <p:grpSpPr>
            <a:xfrm>
              <a:off x="4767280" y="4634652"/>
              <a:ext cx="650585" cy="670205"/>
              <a:chOff x="6503915" y="831583"/>
              <a:chExt cx="1229935" cy="13259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0836F0B-05A5-3941-308B-4D7183142ED4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52" name="Picture 51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B24BB8F4-B165-280B-4EF8-CC976D2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826D584-2729-287E-31E9-2C462F212727}"/>
                </a:ext>
              </a:extLst>
            </p:cNvPr>
            <p:cNvGrpSpPr/>
            <p:nvPr/>
          </p:nvGrpSpPr>
          <p:grpSpPr>
            <a:xfrm>
              <a:off x="2536456" y="4634652"/>
              <a:ext cx="652417" cy="674064"/>
              <a:chOff x="1943154" y="2871362"/>
              <a:chExt cx="1229935" cy="13259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37D9E-926E-9666-E373-2AFB77C36F85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AF892405-91B9-D49B-A838-872B73AE2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818293-875F-2B4A-D835-A0FE49A81C62}"/>
                </a:ext>
              </a:extLst>
            </p:cNvPr>
            <p:cNvGrpSpPr/>
            <p:nvPr/>
          </p:nvGrpSpPr>
          <p:grpSpPr>
            <a:xfrm>
              <a:off x="1054220" y="4634652"/>
              <a:ext cx="648682" cy="670205"/>
              <a:chOff x="540799" y="2865453"/>
              <a:chExt cx="1229935" cy="132599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F53B67-B4B8-CC69-413F-B47FE66A8979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58" name="Picture 57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5F344E73-970C-379C-3D69-163004D1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3E1379-E005-EE2B-EDE2-29DFA24EE1C9}"/>
                </a:ext>
              </a:extLst>
            </p:cNvPr>
            <p:cNvGrpSpPr/>
            <p:nvPr/>
          </p:nvGrpSpPr>
          <p:grpSpPr>
            <a:xfrm>
              <a:off x="1795338" y="4634652"/>
              <a:ext cx="648682" cy="670205"/>
              <a:chOff x="1587924" y="4039684"/>
              <a:chExt cx="767300" cy="82722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E6DD2-EEB0-1481-2A90-21A3642B64E7}"/>
                  </a:ext>
                </a:extLst>
              </p:cNvPr>
              <p:cNvSpPr/>
              <p:nvPr/>
            </p:nvSpPr>
            <p:spPr bwMode="auto">
              <a:xfrm>
                <a:off x="1587924" y="4039684"/>
                <a:ext cx="767300" cy="82722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Shortcut</a:t>
                </a:r>
              </a:p>
            </p:txBody>
          </p:sp>
          <p:pic>
            <p:nvPicPr>
              <p:cNvPr id="13" name="Picture 12" descr="A white square with orange and black logo&#10;&#10;AI-generated content may be incorrect.">
                <a:extLst>
                  <a:ext uri="{FF2B5EF4-FFF2-40B4-BE49-F238E27FC236}">
                    <a16:creationId xmlns:a16="http://schemas.microsoft.com/office/drawing/2014/main" id="{8C81E247-7518-CEC4-C09F-9F8E532A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547" y="4098610"/>
                <a:ext cx="607339" cy="60490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B81078-D875-9766-3899-96BEF1F13408}"/>
                </a:ext>
              </a:extLst>
            </p:cNvPr>
            <p:cNvGrpSpPr/>
            <p:nvPr/>
          </p:nvGrpSpPr>
          <p:grpSpPr>
            <a:xfrm>
              <a:off x="3281309" y="4634652"/>
              <a:ext cx="652417" cy="674064"/>
              <a:chOff x="1943154" y="2871362"/>
              <a:chExt cx="1229935" cy="13259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331F16-70F4-C0DC-3F50-6049BC37C48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" name="Picture 3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56344C95-44ED-494C-267E-0A0E56E5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535" y="3011688"/>
                <a:ext cx="859730" cy="85629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550CE-32AF-A1BA-B4C8-2FA3B96E20CC}"/>
                </a:ext>
              </a:extLst>
            </p:cNvPr>
            <p:cNvGrpSpPr/>
            <p:nvPr/>
          </p:nvGrpSpPr>
          <p:grpSpPr>
            <a:xfrm>
              <a:off x="5510299" y="4634652"/>
              <a:ext cx="650585" cy="670205"/>
              <a:chOff x="6503915" y="831583"/>
              <a:chExt cx="1229935" cy="13259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9D97BF-DB09-09F7-E1D4-240D43F33F79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7" name="Picture 6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69A210E-93B6-1A94-789E-9382D1BE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D77AD-6C92-3AAE-82C7-1194E96FC74D}"/>
                </a:ext>
              </a:extLst>
            </p:cNvPr>
            <p:cNvSpPr/>
            <p:nvPr/>
          </p:nvSpPr>
          <p:spPr bwMode="auto">
            <a:xfrm>
              <a:off x="4742441" y="4634660"/>
              <a:ext cx="650585" cy="67020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12" name="Picture 11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6D2B5463-AC55-0CCB-8515-15811320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781" y="4671340"/>
              <a:ext cx="503904" cy="47956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4AA42C-0C91-A3E9-C95E-0C258231F832}"/>
              </a:ext>
            </a:extLst>
          </p:cNvPr>
          <p:cNvGrpSpPr/>
          <p:nvPr/>
        </p:nvGrpSpPr>
        <p:grpSpPr>
          <a:xfrm>
            <a:off x="903361" y="5925792"/>
            <a:ext cx="6106166" cy="826278"/>
            <a:chOff x="880643" y="5980890"/>
            <a:chExt cx="6106166" cy="8262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F41E66-4DD1-89D2-73F0-0420B035DEB1}"/>
                </a:ext>
              </a:extLst>
            </p:cNvPr>
            <p:cNvSpPr/>
            <p:nvPr/>
          </p:nvSpPr>
          <p:spPr bwMode="auto">
            <a:xfrm>
              <a:off x="880643" y="5980890"/>
              <a:ext cx="6106166" cy="826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19F2B2-216F-2731-286E-6F24755193FB}"/>
                </a:ext>
              </a:extLst>
            </p:cNvPr>
            <p:cNvGrpSpPr/>
            <p:nvPr/>
          </p:nvGrpSpPr>
          <p:grpSpPr>
            <a:xfrm>
              <a:off x="3984133" y="6081725"/>
              <a:ext cx="649091" cy="631660"/>
              <a:chOff x="6295914" y="1428878"/>
              <a:chExt cx="1693119" cy="18253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FAE22-0B32-880D-62A8-B728B0FAB788}"/>
                  </a:ext>
                </a:extLst>
              </p:cNvPr>
              <p:cNvSpPr/>
              <p:nvPr/>
            </p:nvSpPr>
            <p:spPr bwMode="auto">
              <a:xfrm>
                <a:off x="6295914" y="1428878"/>
                <a:ext cx="1693119" cy="182535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Semantic Model</a:t>
                </a:r>
              </a:p>
            </p:txBody>
          </p:sp>
          <p:pic>
            <p:nvPicPr>
              <p:cNvPr id="66" name="Picture 65" descr="A white square with purple dots&#10;&#10;Description automatically generated">
                <a:extLst>
                  <a:ext uri="{FF2B5EF4-FFF2-40B4-BE49-F238E27FC236}">
                    <a16:creationId xmlns:a16="http://schemas.microsoft.com/office/drawing/2014/main" id="{8DB9046B-B10C-00DB-5D7E-33109E66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79" y="1536648"/>
                <a:ext cx="1311387" cy="130089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8B2A39-CB10-916B-1C27-2EB690852E5A}"/>
                </a:ext>
              </a:extLst>
            </p:cNvPr>
            <p:cNvGrpSpPr/>
            <p:nvPr/>
          </p:nvGrpSpPr>
          <p:grpSpPr>
            <a:xfrm>
              <a:off x="4721555" y="6081725"/>
              <a:ext cx="650995" cy="631660"/>
              <a:chOff x="6503915" y="831583"/>
              <a:chExt cx="1229935" cy="13259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B2BE3EC-1590-218C-33D0-53F9C4DF7366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69" name="Picture 68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DD5328F6-463C-AF8C-C687-38381634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58356A-BB76-BED8-D5C0-38140D651539}"/>
                </a:ext>
              </a:extLst>
            </p:cNvPr>
            <p:cNvGrpSpPr/>
            <p:nvPr/>
          </p:nvGrpSpPr>
          <p:grpSpPr>
            <a:xfrm>
              <a:off x="1764393" y="6081725"/>
              <a:ext cx="652829" cy="635297"/>
              <a:chOff x="1943154" y="2871362"/>
              <a:chExt cx="1229935" cy="13259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A1629B-F666-ADD1-8E18-6A606C7CCEA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2" name="Picture 71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2D029675-A5D4-31E4-86BE-C0E2C8EE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BD4C86-5F60-13D5-7F26-41031044E8B0}"/>
                </a:ext>
              </a:extLst>
            </p:cNvPr>
            <p:cNvGrpSpPr/>
            <p:nvPr/>
          </p:nvGrpSpPr>
          <p:grpSpPr>
            <a:xfrm>
              <a:off x="1026971" y="6081725"/>
              <a:ext cx="649091" cy="631660"/>
              <a:chOff x="540799" y="2865453"/>
              <a:chExt cx="1229935" cy="13259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413C66-EB1F-E1BE-5610-12A7745532D5}"/>
                  </a:ext>
                </a:extLst>
              </p:cNvPr>
              <p:cNvSpPr/>
              <p:nvPr/>
            </p:nvSpPr>
            <p:spPr bwMode="auto">
              <a:xfrm>
                <a:off x="540799" y="286545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Lakehouse</a:t>
                </a:r>
              </a:p>
            </p:txBody>
          </p:sp>
          <p:pic>
            <p:nvPicPr>
              <p:cNvPr id="75" name="Picture 74" descr="A blue and white sign with waves&#10;&#10;Description automatically generated">
                <a:extLst>
                  <a:ext uri="{FF2B5EF4-FFF2-40B4-BE49-F238E27FC236}">
                    <a16:creationId xmlns:a16="http://schemas.microsoft.com/office/drawing/2014/main" id="{19D071D9-C276-B823-66D2-E7703468F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53" y="2962982"/>
                <a:ext cx="908459" cy="90482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4DCED5-B9D8-4024-0C66-DB1285787D68}"/>
                </a:ext>
              </a:extLst>
            </p:cNvPr>
            <p:cNvGrpSpPr/>
            <p:nvPr/>
          </p:nvGrpSpPr>
          <p:grpSpPr>
            <a:xfrm>
              <a:off x="3246712" y="6081725"/>
              <a:ext cx="649091" cy="631660"/>
              <a:chOff x="2492565" y="6112589"/>
              <a:chExt cx="621653" cy="67020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C52BE0-09D6-F02B-1BC3-2E03ABB86DAB}"/>
                  </a:ext>
                </a:extLst>
              </p:cNvPr>
              <p:cNvSpPr/>
              <p:nvPr/>
            </p:nvSpPr>
            <p:spPr bwMode="auto">
              <a:xfrm>
                <a:off x="2492565" y="6112589"/>
                <a:ext cx="621653" cy="67020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Data Pipeline</a:t>
                </a:r>
              </a:p>
            </p:txBody>
          </p:sp>
          <p:pic>
            <p:nvPicPr>
              <p:cNvPr id="15" name="Picture 14" descr="A green and white button&#10;&#10;AI-generated content may be incorrect.">
                <a:extLst>
                  <a:ext uri="{FF2B5EF4-FFF2-40B4-BE49-F238E27FC236}">
                    <a16:creationId xmlns:a16="http://schemas.microsoft.com/office/drawing/2014/main" id="{6026A9B3-708A-B384-18F8-34518A68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016" y="6151251"/>
                <a:ext cx="492751" cy="49275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6C6959-0BD9-5A05-4C41-7B7CA6CDB9DC}"/>
                </a:ext>
              </a:extLst>
            </p:cNvPr>
            <p:cNvGrpSpPr/>
            <p:nvPr/>
          </p:nvGrpSpPr>
          <p:grpSpPr>
            <a:xfrm>
              <a:off x="2505552" y="6081725"/>
              <a:ext cx="652829" cy="635297"/>
              <a:chOff x="1943154" y="2871362"/>
              <a:chExt cx="1229935" cy="13259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6D9D0D-6589-CA0E-E25C-1E45F50B3F12}"/>
                  </a:ext>
                </a:extLst>
              </p:cNvPr>
              <p:cNvSpPr/>
              <p:nvPr/>
            </p:nvSpPr>
            <p:spPr bwMode="auto">
              <a:xfrm>
                <a:off x="1943154" y="2871362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 descr="A white book with a green symbol&#10;&#10;Description automatically generated">
                <a:extLst>
                  <a:ext uri="{FF2B5EF4-FFF2-40B4-BE49-F238E27FC236}">
                    <a16:creationId xmlns:a16="http://schemas.microsoft.com/office/drawing/2014/main" id="{69857D7D-059C-A065-10AC-210CAD29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142" y="3007327"/>
                <a:ext cx="876399" cy="8728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B96B2E-3144-6729-FA0A-408F4A5949EC}"/>
                </a:ext>
              </a:extLst>
            </p:cNvPr>
            <p:cNvGrpSpPr/>
            <p:nvPr/>
          </p:nvGrpSpPr>
          <p:grpSpPr>
            <a:xfrm>
              <a:off x="5460881" y="6081725"/>
              <a:ext cx="650995" cy="631660"/>
              <a:chOff x="6503915" y="831583"/>
              <a:chExt cx="1229935" cy="13259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852EF-64FF-448A-A8E4-65529E7EF0BE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0" name="Picture 29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CD77E3C7-AEFD-D894-D3B2-A257B643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3DF620-624A-9EED-7E72-2C633150408A}"/>
                </a:ext>
              </a:extLst>
            </p:cNvPr>
            <p:cNvGrpSpPr/>
            <p:nvPr/>
          </p:nvGrpSpPr>
          <p:grpSpPr>
            <a:xfrm>
              <a:off x="6200203" y="6081725"/>
              <a:ext cx="650995" cy="631660"/>
              <a:chOff x="6503915" y="831583"/>
              <a:chExt cx="1229935" cy="132599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D0692F-43FD-6ED5-B722-B9668E48D401}"/>
                  </a:ext>
                </a:extLst>
              </p:cNvPr>
              <p:cNvSpPr/>
              <p:nvPr/>
            </p:nvSpPr>
            <p:spPr bwMode="auto">
              <a:xfrm>
                <a:off x="6503915" y="831583"/>
                <a:ext cx="1229935" cy="1325994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Report</a:t>
                </a:r>
              </a:p>
            </p:txBody>
          </p:sp>
          <p:pic>
            <p:nvPicPr>
              <p:cNvPr id="33" name="Picture 32" descr="A white square with a graph&#10;&#10;Description automatically generated">
                <a:extLst>
                  <a:ext uri="{FF2B5EF4-FFF2-40B4-BE49-F238E27FC236}">
                    <a16:creationId xmlns:a16="http://schemas.microsoft.com/office/drawing/2014/main" id="{5D51F734-133E-2788-EE74-67699283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65" y="904155"/>
                <a:ext cx="952633" cy="9488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946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B2E9-ABC7-DE77-E120-D42AD581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E36-4D33-A03A-6B54-E22256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Naing Convention for Managing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E608-D82D-CA28-25C8-2142CB664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65626"/>
          </a:xfrm>
        </p:spPr>
        <p:txBody>
          <a:bodyPr/>
          <a:lstStyle/>
          <a:p>
            <a:r>
              <a:rPr lang="en-US" dirty="0"/>
              <a:t>Using connection naming convention allows for management at workspace scope</a:t>
            </a:r>
          </a:p>
          <a:p>
            <a:pPr lvl="1"/>
            <a:r>
              <a:rPr lang="en-US" dirty="0"/>
              <a:t>Connection name contains Workspace Id</a:t>
            </a:r>
          </a:p>
          <a:p>
            <a:pPr lvl="1"/>
            <a:r>
              <a:rPr lang="en-US" dirty="0"/>
              <a:t>Connection name also indicates connection type (e.g. </a:t>
            </a:r>
            <a:r>
              <a:rPr lang="en-US" sz="1600" b="1" dirty="0">
                <a:solidFill>
                  <a:srgbClr val="6C0000"/>
                </a:solidFill>
              </a:rPr>
              <a:t>Lakehouse(sales)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ADLS</a:t>
            </a:r>
            <a:r>
              <a:rPr lang="en-US" dirty="0"/>
              <a:t> vs </a:t>
            </a:r>
            <a:r>
              <a:rPr lang="en-US" sz="16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Benefits to connection naming convention</a:t>
            </a:r>
          </a:p>
          <a:p>
            <a:pPr lvl="1"/>
            <a:r>
              <a:rPr lang="en-US" dirty="0"/>
              <a:t>It allows for cascading connection deletes when deleting workspace</a:t>
            </a:r>
          </a:p>
          <a:p>
            <a:pPr lvl="1"/>
            <a:r>
              <a:rPr lang="en-US" dirty="0"/>
              <a:t>Allows for discovery of connection when inspecting source workspace</a:t>
            </a:r>
          </a:p>
          <a:p>
            <a:pPr lvl="1"/>
            <a:r>
              <a:rPr lang="en-US" dirty="0"/>
              <a:t>Enables configuration when recreating lakehouse shortcuts and data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0178-1E8E-7150-4D1E-F8FB56AD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19"/>
          <a:stretch/>
        </p:blipFill>
        <p:spPr>
          <a:xfrm>
            <a:off x="1129255" y="2514577"/>
            <a:ext cx="6130304" cy="2279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0A2B83-CEF8-36ED-783D-F121364DFCE9}"/>
              </a:ext>
            </a:extLst>
          </p:cNvPr>
          <p:cNvGrpSpPr/>
          <p:nvPr/>
        </p:nvGrpSpPr>
        <p:grpSpPr>
          <a:xfrm>
            <a:off x="7469974" y="3654534"/>
            <a:ext cx="4049859" cy="768356"/>
            <a:chOff x="7587961" y="3595540"/>
            <a:chExt cx="4049859" cy="768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F574E1-9FA9-281F-E854-5B5CC2FEE7A5}"/>
                </a:ext>
              </a:extLst>
            </p:cNvPr>
            <p:cNvSpPr/>
            <p:nvPr/>
          </p:nvSpPr>
          <p:spPr bwMode="auto">
            <a:xfrm>
              <a:off x="8484178" y="3595540"/>
              <a:ext cx="3153642" cy="76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]-Lakehouse[sales]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]-ADLS</a:t>
              </a:r>
            </a:p>
            <a:p>
              <a:pPr marL="114300" lvl="1"/>
              <a:r>
                <a:rPr lang="en-US" sz="1000" b="1" dirty="0">
                  <a:solidFill>
                    <a:schemeClr val="tx1"/>
                  </a:solidFill>
                </a:rPr>
                <a:t>Workspace[</a:t>
              </a:r>
              <a:r>
                <a:rPr lang="en-US" sz="1000" dirty="0">
                  <a:solidFill>
                    <a:schemeClr val="tx1"/>
                  </a:solidFill>
                </a:rPr>
                <a:t>WORKSPACE_ID</a:t>
              </a:r>
              <a:r>
                <a:rPr lang="en-US" sz="1000" b="1" dirty="0">
                  <a:solidFill>
                    <a:schemeClr val="tx1"/>
                  </a:solidFill>
                </a:rPr>
                <a:t>]-Web</a:t>
              </a: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F9EB3E2D-20FE-8561-7DA4-3C35EB500E63}"/>
                </a:ext>
              </a:extLst>
            </p:cNvPr>
            <p:cNvSpPr/>
            <p:nvPr/>
          </p:nvSpPr>
          <p:spPr bwMode="auto">
            <a:xfrm>
              <a:off x="7587961" y="3829050"/>
              <a:ext cx="789709" cy="301336"/>
            </a:xfrm>
            <a:prstGeom prst="lef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8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32BD-6E4C-72D2-11C8-047F8027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CB22A7-1EB8-808D-2FC7-7AA597A1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26CEC-5402-795B-A9AA-496F7EE9B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4E5959-EB30-43B1-749B-38B4BA95E557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3E4884-3B4E-6660-0A68-79F33A0D78AA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FCA133-4F35-10DB-0D22-1E28FFA11B10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D8E8-6390-9664-CF91-80F790D0F861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F8701A-9648-4CBB-6BEB-1EB57ED3362E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CD927-0CCB-6011-C193-790FC74A6F0F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AC3DA-EE85-33A5-84B4-59DB1B593B85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D471F9-8350-2868-29BC-FCAFC44F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E78342-CDA2-7E62-4069-DA5C0D75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84F541-B0E1-E358-8E21-D1030A534D00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586605E-6DF6-FCB3-1737-1539FBBD4D1B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F16BCBCF-10DB-B48F-7FD3-F5065F92B7F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900F4CF-8992-AB70-2952-29210CD10FDC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54A210C-8E20-A6C8-0497-41BD6EA84794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1828F6D-8995-9BD0-5381-658C62CAE5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5918C4-1485-BEBD-FA29-260F23C7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9A104A6-AB89-1AF1-88EC-1B3346064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BA43EF-3747-F129-35FE-C83ED268CF5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D638D9-2E40-DD1D-40E4-6B0945E9D647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3B0BC87F-E0F9-538D-8AE5-D24EBD0E65C0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151A4DD-4C0C-E9EC-F813-71D6B9D8EE7D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6032B6-5E76-B55D-1A08-1E700543807A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4F42DC2-C49E-F6B3-1931-E9B73CD782E5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7D4E3AD-4DE3-4276-3378-FDFA0D1D0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4956B5E-2427-7E5F-969E-06EC5939F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9CD9F6-58F7-2A4E-E1E8-94A6641EEEB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57AD59-5DB7-AF54-529E-C0602B6FB69C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5C3A30-C1BF-D361-FA91-2C450804809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F9F0-A76F-3320-CC45-D94B703C242B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35ED99DB-BCA9-49DB-6975-44862085FF20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6D6E55-D0F9-1C14-27D6-49D1DBEB7FC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D8220-C361-8CA0-2DEC-D93A84CD93B5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CDF666F-1612-46B4-99C8-B6C3D7208B75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6D5DFA-6B7F-62B1-3FD5-5D9FF76709E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9892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4D6D-06F6-B505-A65D-5869E84C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12D08-7726-EE64-F26E-EC5914C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Customer Data and Datasource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9B0DE5-A144-72C8-0677-7087BC54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design required to parameterize customer data</a:t>
            </a:r>
          </a:p>
          <a:p>
            <a:pPr lvl="1"/>
            <a:r>
              <a:rPr lang="en-US" dirty="0"/>
              <a:t>Deployment workflow must integrate creation parameters unique to each customer</a:t>
            </a:r>
          </a:p>
          <a:p>
            <a:pPr lvl="1"/>
            <a:r>
              <a:rPr lang="en-US" dirty="0"/>
              <a:t>This is especially true for datasource path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361848-E2A3-97C8-9945-FB470E8C6DE5}"/>
              </a:ext>
            </a:extLst>
          </p:cNvPr>
          <p:cNvGrpSpPr/>
          <p:nvPr/>
        </p:nvGrpSpPr>
        <p:grpSpPr>
          <a:xfrm>
            <a:off x="2695378" y="3895353"/>
            <a:ext cx="2316073" cy="1246891"/>
            <a:chOff x="5641807" y="3839862"/>
            <a:chExt cx="2316073" cy="1246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5523D1C-225A-C71E-6F2F-0487B50541E3}"/>
                </a:ext>
              </a:extLst>
            </p:cNvPr>
            <p:cNvSpPr/>
            <p:nvPr/>
          </p:nvSpPr>
          <p:spPr>
            <a:xfrm>
              <a:off x="6391833" y="3839862"/>
              <a:ext cx="1566047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b="1" dirty="0"/>
                <a:t>Solution Deployment Logic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B136881-169F-64D2-A742-85390C456796}"/>
                </a:ext>
              </a:extLst>
            </p:cNvPr>
            <p:cNvSpPr/>
            <p:nvPr/>
          </p:nvSpPr>
          <p:spPr>
            <a:xfrm>
              <a:off x="5641807" y="4200019"/>
              <a:ext cx="611568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57D760-1368-FF0C-58CF-3EE8ED7BA22F}"/>
              </a:ext>
            </a:extLst>
          </p:cNvPr>
          <p:cNvGrpSpPr/>
          <p:nvPr/>
        </p:nvGrpSpPr>
        <p:grpSpPr>
          <a:xfrm>
            <a:off x="5346605" y="4076883"/>
            <a:ext cx="2238037" cy="937543"/>
            <a:chOff x="8362607" y="4021392"/>
            <a:chExt cx="2238037" cy="93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9B0C5E-B3B1-70E5-6176-C3A75A534A32}"/>
                </a:ext>
              </a:extLst>
            </p:cNvPr>
            <p:cNvSpPr/>
            <p:nvPr/>
          </p:nvSpPr>
          <p:spPr>
            <a:xfrm>
              <a:off x="9147100" y="4021392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2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9752D1-BDBC-09C8-B75D-AFDE17964D3D}"/>
                </a:ext>
              </a:extLst>
            </p:cNvPr>
            <p:cNvSpPr/>
            <p:nvPr/>
          </p:nvSpPr>
          <p:spPr>
            <a:xfrm>
              <a:off x="8362607" y="4271948"/>
              <a:ext cx="67220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07DC4-C299-5A92-08DC-5E39F4AE2F65}"/>
              </a:ext>
            </a:extLst>
          </p:cNvPr>
          <p:cNvGrpSpPr/>
          <p:nvPr/>
        </p:nvGrpSpPr>
        <p:grpSpPr>
          <a:xfrm>
            <a:off x="5113609" y="2600159"/>
            <a:ext cx="2482015" cy="1032972"/>
            <a:chOff x="8060038" y="2907154"/>
            <a:chExt cx="2482015" cy="10329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48174-B93C-4793-3102-F0E58AEFC087}"/>
                </a:ext>
              </a:extLst>
            </p:cNvPr>
            <p:cNvSpPr/>
            <p:nvPr/>
          </p:nvSpPr>
          <p:spPr>
            <a:xfrm>
              <a:off x="9088509" y="2907154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1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9ED90A2-40EA-B94B-2D5D-3BEBC500BE8B}"/>
                </a:ext>
              </a:extLst>
            </p:cNvPr>
            <p:cNvSpPr/>
            <p:nvPr/>
          </p:nvSpPr>
          <p:spPr>
            <a:xfrm rot="19579959">
              <a:off x="8060038" y="3515208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F402D-CA9A-480B-4C5A-92C1907F77D4}"/>
              </a:ext>
            </a:extLst>
          </p:cNvPr>
          <p:cNvGrpSpPr/>
          <p:nvPr/>
        </p:nvGrpSpPr>
        <p:grpSpPr>
          <a:xfrm>
            <a:off x="5065920" y="5489842"/>
            <a:ext cx="2587401" cy="1050027"/>
            <a:chOff x="8062044" y="5023145"/>
            <a:chExt cx="2587401" cy="10500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AB69CD-BE39-325A-E5C7-0785CC5F90E0}"/>
                </a:ext>
              </a:extLst>
            </p:cNvPr>
            <p:cNvSpPr/>
            <p:nvPr/>
          </p:nvSpPr>
          <p:spPr>
            <a:xfrm>
              <a:off x="9195901" y="5135629"/>
              <a:ext cx="1453544" cy="9375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Customer 3</a:t>
              </a:r>
            </a:p>
            <a:p>
              <a:pPr algn="ctr"/>
              <a:r>
                <a:rPr lang="en-US" sz="1428" b="1" dirty="0">
                  <a:solidFill>
                    <a:srgbClr val="FFFF00"/>
                  </a:solidFill>
                </a:rPr>
                <a:t>Workspace</a:t>
              </a:r>
              <a:endParaRPr lang="en-US" sz="1632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53A9496-2AAB-AFDA-D06B-1F7497899ABD}"/>
                </a:ext>
              </a:extLst>
            </p:cNvPr>
            <p:cNvSpPr/>
            <p:nvPr/>
          </p:nvSpPr>
          <p:spPr>
            <a:xfrm rot="2006283">
              <a:off x="8062044" y="5023145"/>
              <a:ext cx="107274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2682E396-42A9-E24B-3698-DE1373059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7" y="1727948"/>
            <a:ext cx="1921715" cy="1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0D2419-C0D6-3E8E-E38B-CD6A466DB807}"/>
              </a:ext>
            </a:extLst>
          </p:cNvPr>
          <p:cNvGrpSpPr/>
          <p:nvPr/>
        </p:nvGrpSpPr>
        <p:grpSpPr>
          <a:xfrm>
            <a:off x="7595624" y="2345173"/>
            <a:ext cx="4006833" cy="1246891"/>
            <a:chOff x="7378144" y="2357773"/>
            <a:chExt cx="4006833" cy="12468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2ADD55B-CC74-D356-56A4-F9BFF78A8A0B}"/>
                </a:ext>
              </a:extLst>
            </p:cNvPr>
            <p:cNvGrpSpPr/>
            <p:nvPr/>
          </p:nvGrpSpPr>
          <p:grpSpPr>
            <a:xfrm>
              <a:off x="8369748" y="2357773"/>
              <a:ext cx="3015229" cy="1246891"/>
              <a:chOff x="8060635" y="2751987"/>
              <a:chExt cx="3228816" cy="136450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C3F4C47-E99E-19E2-0978-5194B1D6D408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1 Datasources</a:t>
                </a: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DE8EBA2A-A6CB-5639-0361-4A729B144505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21" name="Rectangle: Top Corners One Rounded and One Snipped 20">
                <a:extLst>
                  <a:ext uri="{FF2B5EF4-FFF2-40B4-BE49-F238E27FC236}">
                    <a16:creationId xmlns:a16="http://schemas.microsoft.com/office/drawing/2014/main" id="{38FAD45D-4033-03BD-7E31-FD3B81791460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DC4EE06-F5C8-336C-78A9-5674AA5A6418}"/>
                </a:ext>
              </a:extLst>
            </p:cNvPr>
            <p:cNvSpPr/>
            <p:nvPr/>
          </p:nvSpPr>
          <p:spPr>
            <a:xfrm rot="10800000">
              <a:off x="7378144" y="2898250"/>
              <a:ext cx="971186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D54B9-5553-1E73-9B2B-F6CFF81EDBEC}"/>
              </a:ext>
            </a:extLst>
          </p:cNvPr>
          <p:cNvGrpSpPr/>
          <p:nvPr/>
        </p:nvGrpSpPr>
        <p:grpSpPr>
          <a:xfrm>
            <a:off x="7653869" y="3897917"/>
            <a:ext cx="3948588" cy="1246891"/>
            <a:chOff x="7436389" y="3910517"/>
            <a:chExt cx="3948588" cy="12468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596E61-6A6D-E833-4890-BAC1DDEC1DF7}"/>
                </a:ext>
              </a:extLst>
            </p:cNvPr>
            <p:cNvGrpSpPr/>
            <p:nvPr/>
          </p:nvGrpSpPr>
          <p:grpSpPr>
            <a:xfrm>
              <a:off x="8369748" y="3910517"/>
              <a:ext cx="3015229" cy="1246891"/>
              <a:chOff x="8060635" y="2751987"/>
              <a:chExt cx="3228816" cy="136450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F4C7858-21CE-75BC-495A-48743E81DEA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2 Datasources</a:t>
                </a: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9A7462BB-ADC3-BE63-47AB-B8BF2B72195B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4" name="Rectangle: Top Corners One Rounded and One Snipped 33">
                <a:extLst>
                  <a:ext uri="{FF2B5EF4-FFF2-40B4-BE49-F238E27FC236}">
                    <a16:creationId xmlns:a16="http://schemas.microsoft.com/office/drawing/2014/main" id="{17FA6353-765F-201C-A170-D30A14803615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02BD7C52-18F0-368E-4799-5D170F813FD9}"/>
                </a:ext>
              </a:extLst>
            </p:cNvPr>
            <p:cNvSpPr/>
            <p:nvPr/>
          </p:nvSpPr>
          <p:spPr>
            <a:xfrm rot="10800000">
              <a:off x="7436389" y="4340039"/>
              <a:ext cx="90061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C85FA8-5FF4-30E5-9AFE-49CB44E1B7D5}"/>
              </a:ext>
            </a:extLst>
          </p:cNvPr>
          <p:cNvGrpSpPr/>
          <p:nvPr/>
        </p:nvGrpSpPr>
        <p:grpSpPr>
          <a:xfrm>
            <a:off x="7692568" y="5450661"/>
            <a:ext cx="3909889" cy="1246891"/>
            <a:chOff x="7503283" y="5227141"/>
            <a:chExt cx="3909889" cy="12468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D474C2B-0178-8E69-429C-CC5377212A6B}"/>
                </a:ext>
              </a:extLst>
            </p:cNvPr>
            <p:cNvGrpSpPr/>
            <p:nvPr/>
          </p:nvGrpSpPr>
          <p:grpSpPr>
            <a:xfrm>
              <a:off x="8397943" y="5227141"/>
              <a:ext cx="3015229" cy="1246891"/>
              <a:chOff x="8060635" y="2751987"/>
              <a:chExt cx="3228816" cy="13645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560054F-C3B7-C82B-535D-A4CCDF3324C7}"/>
                  </a:ext>
                </a:extLst>
              </p:cNvPr>
              <p:cNvSpPr/>
              <p:nvPr/>
            </p:nvSpPr>
            <p:spPr bwMode="auto">
              <a:xfrm>
                <a:off x="8060635" y="2751987"/>
                <a:ext cx="3228816" cy="13645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Customer 3 Datasources</a:t>
                </a: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ECF40199-AAFC-DF17-1901-DEF708FDF9A4}"/>
                  </a:ext>
                </a:extLst>
              </p:cNvPr>
              <p:cNvSpPr/>
              <p:nvPr/>
            </p:nvSpPr>
            <p:spPr bwMode="auto">
              <a:xfrm>
                <a:off x="9807606" y="3123331"/>
                <a:ext cx="1256904" cy="807489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SQL Database</a:t>
                </a:r>
              </a:p>
            </p:txBody>
          </p:sp>
          <p:sp>
            <p:nvSpPr>
              <p:cNvPr id="38" name="Rectangle: Top Corners One Rounded and One Snipped 37">
                <a:extLst>
                  <a:ext uri="{FF2B5EF4-FFF2-40B4-BE49-F238E27FC236}">
                    <a16:creationId xmlns:a16="http://schemas.microsoft.com/office/drawing/2014/main" id="{6C8A170D-4D2E-B20A-48F8-62BB4CD121AA}"/>
                  </a:ext>
                </a:extLst>
              </p:cNvPr>
              <p:cNvSpPr/>
              <p:nvPr/>
            </p:nvSpPr>
            <p:spPr bwMode="auto">
              <a:xfrm>
                <a:off x="8297547" y="3143213"/>
                <a:ext cx="1318253" cy="807488"/>
              </a:xfrm>
              <a:prstGeom prst="snip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ADLS Gen2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60EA300-5071-9BD5-3543-D0CB0C3A0417}"/>
                </a:ext>
              </a:extLst>
            </p:cNvPr>
            <p:cNvSpPr/>
            <p:nvPr/>
          </p:nvSpPr>
          <p:spPr>
            <a:xfrm rot="10800000">
              <a:off x="7503283" y="5659664"/>
              <a:ext cx="863794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4FAFF-A7DE-1EED-D5A2-10B5891A413B}"/>
              </a:ext>
            </a:extLst>
          </p:cNvPr>
          <p:cNvGrpSpPr/>
          <p:nvPr/>
        </p:nvGrpSpPr>
        <p:grpSpPr>
          <a:xfrm>
            <a:off x="511277" y="3588133"/>
            <a:ext cx="2024811" cy="1759672"/>
            <a:chOff x="1140788" y="2715026"/>
            <a:chExt cx="2907477" cy="2526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FE632-ABA9-A129-815E-D0CECB4C5AE7}"/>
                </a:ext>
              </a:extLst>
            </p:cNvPr>
            <p:cNvSpPr/>
            <p:nvPr/>
          </p:nvSpPr>
          <p:spPr bwMode="auto">
            <a:xfrm>
              <a:off x="1140788" y="2715026"/>
              <a:ext cx="2907477" cy="2526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Solution Template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A4AC5-5F06-A0F1-028F-7A70D8759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88" y="3037267"/>
              <a:ext cx="290747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EF552-8D97-00F1-D9A7-97BB5B34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023" y="3082202"/>
              <a:ext cx="2748881" cy="20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02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C42C-4EE3-F2C9-8D7A-043C8C3D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F960-718B-63CA-2427-E1CE92A2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5730C-3191-21C2-E720-470344375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Configuring Datasource Paths using Deployment Parameters</a:t>
            </a:r>
          </a:p>
          <a:p>
            <a:pPr marL="403225" indent="-403225"/>
            <a:r>
              <a:rPr lang="en-US" dirty="0"/>
              <a:t>Deploying and Updating Solutions from a Source Workspace</a:t>
            </a:r>
          </a:p>
          <a:p>
            <a:pPr marL="403225" indent="-403225"/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423243941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BEFA-59D9-D3E7-5240-C68AB49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Used in FabricSolutionDeployment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4212-5AF7-07F7-FD3E-42E4A0F1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FabricSolutionDeployment</a:t>
            </a:r>
            <a:r>
              <a:rPr lang="en-US" dirty="0">
                <a:solidFill>
                  <a:srgbClr val="6C0000"/>
                </a:solidFill>
              </a:rPr>
              <a:t> uses Product Sales sample data 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staging environments</a:t>
            </a:r>
          </a:p>
          <a:p>
            <a:pPr lvl="1"/>
            <a:r>
              <a:rPr lang="en-US" dirty="0">
                <a:solidFill>
                  <a:srgbClr val="6C0000"/>
                </a:solidFill>
              </a:rPr>
              <a:t>Sample data used to simulate data for different customer tenants</a:t>
            </a:r>
          </a:p>
          <a:p>
            <a:pPr lvl="1"/>
            <a:endParaRPr lang="en-US" dirty="0">
              <a:solidFill>
                <a:srgbClr val="6C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9E4E3-59CB-5E7F-C281-B3170ED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12" y="2519261"/>
            <a:ext cx="22669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FE99FF-9BCC-F1E0-E4CD-FA337954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21" y="2519261"/>
            <a:ext cx="23526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4B0B0B-484D-5561-6B38-FBDA963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84" y="2519261"/>
            <a:ext cx="25812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6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63-D205-9027-BFE6-2C8DBB6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C4BB8-AEE9-7CE9-4D30-D942B9BC0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FabricSolutionDeployment introduces concept of deployment parameters</a:t>
            </a:r>
          </a:p>
          <a:p>
            <a:pPr lvl="1"/>
            <a:r>
              <a:rPr lang="en-US" dirty="0"/>
              <a:t>Deployment logic in pipeline looks for presence of deployment parameters</a:t>
            </a:r>
          </a:p>
          <a:p>
            <a:pPr lvl="1"/>
            <a:r>
              <a:rPr lang="en-US" dirty="0"/>
              <a:t>When found, deployment parameters leads logic to modify target datasource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487D3-6520-48DC-BBC3-09AFEC6B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7" y="2533078"/>
            <a:ext cx="9187117" cy="40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67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DD1B-862F-10B3-10ED-C07BFEC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Datasource Paths Live in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13D1-0E27-08FC-6E8D-DAC8974E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Inside item definition files in semantic models</a:t>
            </a:r>
          </a:p>
          <a:p>
            <a:pPr lvl="1"/>
            <a:r>
              <a:rPr lang="en-US" dirty="0"/>
              <a:t>Example item definitions files with datasource paths include </a:t>
            </a:r>
            <a:r>
              <a:rPr lang="en-US" sz="1800" b="1" dirty="0" err="1">
                <a:solidFill>
                  <a:srgbClr val="8A0000"/>
                </a:solidFill>
              </a:rPr>
              <a:t>expressions.tmdl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model.bim</a:t>
            </a:r>
            <a:endParaRPr lang="en-US" b="1" dirty="0">
              <a:solidFill>
                <a:srgbClr val="8A0000"/>
              </a:solidFill>
            </a:endParaRPr>
          </a:p>
          <a:p>
            <a:r>
              <a:rPr lang="en-US" dirty="0"/>
              <a:t>Inside Notebooks</a:t>
            </a:r>
          </a:p>
          <a:p>
            <a:pPr lvl="1"/>
            <a:r>
              <a:rPr lang="en-US" dirty="0"/>
              <a:t>Developers can add URLs directly in their python code</a:t>
            </a:r>
          </a:p>
          <a:p>
            <a:r>
              <a:rPr lang="en-US" dirty="0"/>
              <a:t>In connections</a:t>
            </a:r>
          </a:p>
          <a:p>
            <a:pPr lvl="1"/>
            <a:r>
              <a:rPr lang="en-US" dirty="0"/>
              <a:t>A connection is a credential bound to a datasource path</a:t>
            </a:r>
          </a:p>
          <a:p>
            <a:r>
              <a:rPr lang="en-US" dirty="0"/>
              <a:t>In shortcut</a:t>
            </a:r>
          </a:p>
          <a:p>
            <a:pPr lvl="1"/>
            <a:r>
              <a:rPr lang="en-US" dirty="0"/>
              <a:t>Shortcut created with datasource path</a:t>
            </a:r>
          </a:p>
          <a:p>
            <a:pPr lvl="1"/>
            <a:r>
              <a:rPr lang="en-US" dirty="0"/>
              <a:t>Shortcut must be bound to connection with same datasource path</a:t>
            </a:r>
          </a:p>
          <a:p>
            <a:r>
              <a:rPr lang="en-US" dirty="0"/>
              <a:t>In data pipeline</a:t>
            </a:r>
          </a:p>
          <a:p>
            <a:pPr lvl="1"/>
            <a:r>
              <a:rPr lang="en-US" dirty="0"/>
              <a:t>Data pipeline created to reference connection to external datasource</a:t>
            </a:r>
          </a:p>
          <a:p>
            <a:pPr lvl="1"/>
            <a:r>
              <a:rPr lang="en-US" dirty="0"/>
              <a:t>Connection created with target datasource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52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9077-8933-AC08-018C-7F7E355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Path in an Imported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53DC-4B44-3A04-386E-475057DF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868"/>
          <a:stretch/>
        </p:blipFill>
        <p:spPr>
          <a:xfrm>
            <a:off x="552906" y="1237465"/>
            <a:ext cx="7894904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4DC1CC-229F-8A9E-07AC-046C4CB6F099}"/>
              </a:ext>
            </a:extLst>
          </p:cNvPr>
          <p:cNvSpPr/>
          <p:nvPr/>
        </p:nvSpPr>
        <p:spPr bwMode="auto">
          <a:xfrm>
            <a:off x="8603672" y="12988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587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B4D78-4A3E-3931-C233-CCB4BC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 in a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2C03-A8B3-F286-825B-949D85A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4" y="1235592"/>
            <a:ext cx="7201905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0CF301D-9BBF-7F3C-48EA-7F55F7DA73C5}"/>
              </a:ext>
            </a:extLst>
          </p:cNvPr>
          <p:cNvSpPr/>
          <p:nvPr/>
        </p:nvSpPr>
        <p:spPr bwMode="auto">
          <a:xfrm>
            <a:off x="8084127" y="4447310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1348103-753C-F716-2B7D-17C07C115694}"/>
              </a:ext>
            </a:extLst>
          </p:cNvPr>
          <p:cNvSpPr/>
          <p:nvPr/>
        </p:nvSpPr>
        <p:spPr bwMode="auto">
          <a:xfrm>
            <a:off x="8007927" y="244879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9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01D-CD9E-A60E-DBC4-955C76A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Path in a Semantic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BCD583-66D5-265C-A175-CC8386C2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 err="1">
                <a:solidFill>
                  <a:srgbClr val="6C0000"/>
                </a:solidFill>
              </a:rPr>
              <a:t>expressions.tmdl</a:t>
            </a:r>
            <a:r>
              <a:rPr lang="en-US" dirty="0"/>
              <a:t> file is typical place to find datasource URL for semantic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Example of imported model with datasource path for Web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of DirectLake model with datasource referencing lakehouse SQL endpoint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6EF38-7AF4-943F-6595-7E941D04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03" y="5105742"/>
            <a:ext cx="10146915" cy="1108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4DAA-11EA-F2AB-CC01-4AD58CDB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8"/>
          <a:stretch/>
        </p:blipFill>
        <p:spPr>
          <a:xfrm>
            <a:off x="855382" y="1709910"/>
            <a:ext cx="2225575" cy="1347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A7D2-CE37-3763-0A5D-8ADC3959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5" y="3695440"/>
            <a:ext cx="7393882" cy="772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2190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D61-77BB-3544-7C70-B788FA43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D948-898C-8C3F-A8EE-891FCA9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Item Types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CC2260-0A57-5724-A9A9-AF9F1FE4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138773"/>
          </a:xfrm>
        </p:spPr>
        <p:txBody>
          <a:bodyPr/>
          <a:lstStyle/>
          <a:p>
            <a:r>
              <a:rPr lang="en-US" dirty="0"/>
              <a:t>Fabric solutions designed and implemented in terms of workspace items</a:t>
            </a:r>
          </a:p>
          <a:p>
            <a:pPr lvl="1"/>
            <a:r>
              <a:rPr lang="en-US" dirty="0"/>
              <a:t>Developers can discover, create and manage workspace items inside scope of a workspace</a:t>
            </a:r>
          </a:p>
          <a:p>
            <a:pPr lvl="1"/>
            <a:r>
              <a:rPr lang="en-US" dirty="0"/>
              <a:t>Workspace items are created and updated using item definitions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AE70F-9A72-5008-6912-20F880D257A0}"/>
              </a:ext>
            </a:extLst>
          </p:cNvPr>
          <p:cNvSpPr/>
          <p:nvPr/>
        </p:nvSpPr>
        <p:spPr bwMode="auto">
          <a:xfrm>
            <a:off x="1217139" y="2548090"/>
            <a:ext cx="10268895" cy="2774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Creatable Workspace Item Types by Workload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01A833-818D-98A7-7D30-1002DF76BA88}"/>
              </a:ext>
            </a:extLst>
          </p:cNvPr>
          <p:cNvSpPr/>
          <p:nvPr/>
        </p:nvSpPr>
        <p:spPr bwMode="auto">
          <a:xfrm>
            <a:off x="3017714" y="2890034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89BC65-4AAB-7186-D6CB-369D8D6B48AD}"/>
              </a:ext>
            </a:extLst>
          </p:cNvPr>
          <p:cNvSpPr/>
          <p:nvPr/>
        </p:nvSpPr>
        <p:spPr bwMode="auto">
          <a:xfrm>
            <a:off x="3127564" y="3146992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C4F-A6CA-C6E3-0F0A-15C4480DF723}"/>
              </a:ext>
            </a:extLst>
          </p:cNvPr>
          <p:cNvSpPr/>
          <p:nvPr/>
        </p:nvSpPr>
        <p:spPr bwMode="auto">
          <a:xfrm>
            <a:off x="3127564" y="3552740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68AA7-BFC8-33EE-C4CA-5E2C041CEB0A}"/>
              </a:ext>
            </a:extLst>
          </p:cNvPr>
          <p:cNvSpPr/>
          <p:nvPr/>
        </p:nvSpPr>
        <p:spPr bwMode="auto">
          <a:xfrm>
            <a:off x="1320863" y="289666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B9B03-E7E2-E7DF-F3D0-6F877E372E22}"/>
              </a:ext>
            </a:extLst>
          </p:cNvPr>
          <p:cNvSpPr/>
          <p:nvPr/>
        </p:nvSpPr>
        <p:spPr bwMode="auto">
          <a:xfrm>
            <a:off x="1430712" y="3153619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708AC4-4ABB-A3BD-CED7-F725B5F9F206}"/>
              </a:ext>
            </a:extLst>
          </p:cNvPr>
          <p:cNvSpPr/>
          <p:nvPr/>
        </p:nvSpPr>
        <p:spPr bwMode="auto">
          <a:xfrm>
            <a:off x="1430712" y="3559367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13B92-E25E-5E10-0310-C0E0361CF8DA}"/>
              </a:ext>
            </a:extLst>
          </p:cNvPr>
          <p:cNvSpPr/>
          <p:nvPr/>
        </p:nvSpPr>
        <p:spPr bwMode="auto">
          <a:xfrm>
            <a:off x="1430712" y="3965114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44F98-6B49-E4CA-591E-8070EB9718B4}"/>
              </a:ext>
            </a:extLst>
          </p:cNvPr>
          <p:cNvSpPr/>
          <p:nvPr/>
        </p:nvSpPr>
        <p:spPr bwMode="auto">
          <a:xfrm>
            <a:off x="4725380" y="2890034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Factory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C1635B-2CB5-37AD-4710-6623A0EE195C}"/>
              </a:ext>
            </a:extLst>
          </p:cNvPr>
          <p:cNvSpPr/>
          <p:nvPr/>
        </p:nvSpPr>
        <p:spPr bwMode="auto">
          <a:xfrm>
            <a:off x="4835229" y="3146993"/>
            <a:ext cx="1365555" cy="28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50730-0781-8F95-06F2-71D040F21737}"/>
              </a:ext>
            </a:extLst>
          </p:cNvPr>
          <p:cNvSpPr/>
          <p:nvPr/>
        </p:nvSpPr>
        <p:spPr bwMode="auto">
          <a:xfrm>
            <a:off x="4835229" y="3552741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F05B3C-B976-2549-C3D3-39716ADFBF4D}"/>
              </a:ext>
            </a:extLst>
          </p:cNvPr>
          <p:cNvSpPr/>
          <p:nvPr/>
        </p:nvSpPr>
        <p:spPr bwMode="auto">
          <a:xfrm>
            <a:off x="6433448" y="2903951"/>
            <a:ext cx="1593127" cy="2313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101D18-19E9-9619-C47E-6DB224309FF8}"/>
              </a:ext>
            </a:extLst>
          </p:cNvPr>
          <p:cNvSpPr/>
          <p:nvPr/>
        </p:nvSpPr>
        <p:spPr bwMode="auto">
          <a:xfrm>
            <a:off x="6543299" y="316090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C90D6D-880F-4855-F896-31781A00A729}"/>
              </a:ext>
            </a:extLst>
          </p:cNvPr>
          <p:cNvSpPr/>
          <p:nvPr/>
        </p:nvSpPr>
        <p:spPr bwMode="auto">
          <a:xfrm>
            <a:off x="6539664" y="35604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18CA23-5705-B790-B9EF-5D5040D382AC}"/>
              </a:ext>
            </a:extLst>
          </p:cNvPr>
          <p:cNvSpPr/>
          <p:nvPr/>
        </p:nvSpPr>
        <p:spPr bwMode="auto">
          <a:xfrm>
            <a:off x="8144298" y="2896660"/>
            <a:ext cx="1593127" cy="2319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Intelligence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438C41-FC73-0D31-A3F5-0151B39A6729}"/>
              </a:ext>
            </a:extLst>
          </p:cNvPr>
          <p:cNvSpPr/>
          <p:nvPr/>
        </p:nvSpPr>
        <p:spPr bwMode="auto">
          <a:xfrm>
            <a:off x="8254147" y="356896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034B4-993C-A538-6809-2912990B0F06}"/>
              </a:ext>
            </a:extLst>
          </p:cNvPr>
          <p:cNvSpPr/>
          <p:nvPr/>
        </p:nvSpPr>
        <p:spPr bwMode="auto">
          <a:xfrm>
            <a:off x="8254147" y="398099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2DA6E9-2798-DCCB-1764-85AE5DFEEA2F}"/>
              </a:ext>
            </a:extLst>
          </p:cNvPr>
          <p:cNvSpPr/>
          <p:nvPr/>
        </p:nvSpPr>
        <p:spPr bwMode="auto">
          <a:xfrm>
            <a:off x="8254147" y="4393032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330AE-5F35-05F8-A3D0-FE6AC811335A}"/>
              </a:ext>
            </a:extLst>
          </p:cNvPr>
          <p:cNvSpPr/>
          <p:nvPr/>
        </p:nvSpPr>
        <p:spPr bwMode="auto">
          <a:xfrm>
            <a:off x="1441763" y="4387289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479BEA-7D1F-4970-DD78-4C052FC2BFDD}"/>
              </a:ext>
            </a:extLst>
          </p:cNvPr>
          <p:cNvSpPr/>
          <p:nvPr/>
        </p:nvSpPr>
        <p:spPr bwMode="auto">
          <a:xfrm>
            <a:off x="9802406" y="2890036"/>
            <a:ext cx="1593127" cy="2313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FBBAC1-D252-2D4B-B577-F13E41F031B8}"/>
              </a:ext>
            </a:extLst>
          </p:cNvPr>
          <p:cNvSpPr/>
          <p:nvPr/>
        </p:nvSpPr>
        <p:spPr bwMode="auto">
          <a:xfrm>
            <a:off x="9912255" y="3146995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8B060A-5DC0-AFCC-A699-5114804287C9}"/>
              </a:ext>
            </a:extLst>
          </p:cNvPr>
          <p:cNvSpPr/>
          <p:nvPr/>
        </p:nvSpPr>
        <p:spPr bwMode="auto">
          <a:xfrm>
            <a:off x="9912255" y="3552743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908C0-AB84-D4EF-6B57-DC903A2E251E}"/>
              </a:ext>
            </a:extLst>
          </p:cNvPr>
          <p:cNvSpPr/>
          <p:nvPr/>
        </p:nvSpPr>
        <p:spPr bwMode="auto">
          <a:xfrm>
            <a:off x="8268054" y="3156927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F97704-16C6-FE31-05AA-09925B9F412D}"/>
              </a:ext>
            </a:extLst>
          </p:cNvPr>
          <p:cNvSpPr/>
          <p:nvPr/>
        </p:nvSpPr>
        <p:spPr bwMode="auto">
          <a:xfrm>
            <a:off x="8237034" y="4805068"/>
            <a:ext cx="1365555" cy="28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KQLDashbord</a:t>
            </a:r>
          </a:p>
        </p:txBody>
      </p:sp>
    </p:spTree>
    <p:extLst>
      <p:ext uri="{BB962C8B-B14F-4D97-AF65-F5344CB8AC3E}">
        <p14:creationId xmlns:p14="http://schemas.microsoft.com/office/powerpoint/2010/main" val="19343731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BDC2-496F-1F89-5912-9D3CBC2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" y="1073417"/>
            <a:ext cx="5628773" cy="5487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ABE36489-3D58-71FF-DA1F-3F6EA9A1E672}"/>
              </a:ext>
            </a:extLst>
          </p:cNvPr>
          <p:cNvSpPr/>
          <p:nvPr/>
        </p:nvSpPr>
        <p:spPr bwMode="auto">
          <a:xfrm>
            <a:off x="4074793" y="3497262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11B241E-6028-85BC-06CE-3BD117315A1D}"/>
              </a:ext>
            </a:extLst>
          </p:cNvPr>
          <p:cNvSpPr/>
          <p:nvPr/>
        </p:nvSpPr>
        <p:spPr bwMode="auto">
          <a:xfrm>
            <a:off x="3685309" y="4932219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C82CFB-CFD3-C425-2597-F943E0E3C134}"/>
              </a:ext>
            </a:extLst>
          </p:cNvPr>
          <p:cNvSpPr/>
          <p:nvPr/>
        </p:nvSpPr>
        <p:spPr bwMode="auto">
          <a:xfrm>
            <a:off x="4859307" y="5881626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8BE093-F713-D78B-56CD-16BE736F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Datasource Paths and Connection Id in a Data Pipeline</a:t>
            </a:r>
          </a:p>
        </p:txBody>
      </p:sp>
    </p:spTree>
    <p:extLst>
      <p:ext uri="{BB962C8B-B14F-4D97-AF65-F5344CB8AC3E}">
        <p14:creationId xmlns:p14="http://schemas.microsoft.com/office/powerpoint/2010/main" val="265874261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208-0E66-0C30-221E-63503FB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Id and Notebook Ids in Data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D2F4-FD54-3080-E10E-02BE1F7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1" y="1292699"/>
            <a:ext cx="4090166" cy="551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F390E0E-B449-4935-1F07-C6B919806DA1}"/>
              </a:ext>
            </a:extLst>
          </p:cNvPr>
          <p:cNvSpPr/>
          <p:nvPr/>
        </p:nvSpPr>
        <p:spPr bwMode="auto">
          <a:xfrm>
            <a:off x="4485235" y="3549764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FE6CDFB-77C4-BA72-8B58-660E91F9518B}"/>
              </a:ext>
            </a:extLst>
          </p:cNvPr>
          <p:cNvSpPr/>
          <p:nvPr/>
        </p:nvSpPr>
        <p:spPr bwMode="auto">
          <a:xfrm>
            <a:off x="4485235" y="6056128"/>
            <a:ext cx="1569028" cy="498598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360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B4AB-3FF8-1293-C6AD-E8BB30EA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 Works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589-99CF-ECE4-340A-702E2FBE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996394"/>
            <a:ext cx="7225721" cy="4105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297B-2175-31F4-6F61-E1FAA23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95" y="1027924"/>
            <a:ext cx="4346864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62649-0BE5-EE91-CC88-A810E61A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88" y="3663600"/>
            <a:ext cx="4349722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1282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1C4E-ACF2-D1E5-492F-B223332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8A92-F830-5279-BAFF-792A2972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" y="999604"/>
            <a:ext cx="7240011" cy="413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89745-10CC-4C5A-8E3D-F139F1EC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6" y="1010924"/>
            <a:ext cx="4332575" cy="242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A4DC5-CAE1-6D2C-4920-0C55A83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45" y="3654912"/>
            <a:ext cx="4332575" cy="2463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9901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024-2121-39B1-CA79-0B8B52DB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AEF1-2E05-9776-2B41-68C6250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Fabrikam</a:t>
            </a:r>
            <a:r>
              <a:rPr lang="en-US" dirty="0"/>
              <a:t>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DD07-6C9B-8BA7-E2D1-7BCBDC3E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38810"/>
            <a:ext cx="724953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E22-17A4-5746-6F3C-53A0121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31" y="1012640"/>
            <a:ext cx="4352580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76675-4ADC-FFB0-0172-7BE4D301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3" y="3645706"/>
            <a:ext cx="4341148" cy="247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24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862C-B800-4296-BC8B-9546C5A1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48A2-47A7-DF01-4565-B6E2E28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DECF-C3E8-D499-F1C0-BC8F8AC9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" y="1045783"/>
            <a:ext cx="7225721" cy="4120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1DE18-7090-39F7-8782-C21FFE84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79" y="1017434"/>
            <a:ext cx="4352580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F5AA-46BB-CAF0-0FB1-17791C9F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99" y="3660684"/>
            <a:ext cx="4366869" cy="246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35979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6644-BE1C-C2DB-CB84-A35F3341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7AB9-9CF2-45E4-489F-0349B222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Wingtip Toys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E637-2213-5EBB-BB29-78D763D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5190"/>
            <a:ext cx="7225721" cy="411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F68B3-0955-6C7C-1E53-DA07F578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40" y="1012640"/>
            <a:ext cx="4326859" cy="2432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D1B4F-9E3F-88B4-1C94-A09E2B7A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01" y="3666564"/>
            <a:ext cx="4326859" cy="246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218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35EC-17A0-5F90-C623-7ED394E0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ADD-0FAC-40D2-A41E-A5982C8E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Seamark Farms  Sample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054D-E834-D57D-3C7D-FD15DA12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" y="1046315"/>
            <a:ext cx="7240011" cy="4110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E64CA-3423-3673-42F4-B05438A2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33" y="1004275"/>
            <a:ext cx="4366869" cy="2437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4CBA-2A39-E1C6-139D-3515F364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3" y="3644402"/>
            <a:ext cx="4329717" cy="2474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88618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A8B0-205D-850A-DBD5-47C61BA9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9001-4C68-479C-09CB-87269650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8500-F449-3A05-5FE2-51F394E3D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Deploying and Updating Solutions from a Source Workspace</a:t>
            </a:r>
          </a:p>
          <a:p>
            <a:pPr marL="344488" indent="-344488"/>
            <a:r>
              <a:rPr lang="en-US" dirty="0"/>
              <a:t>Exporting and Deploying Solutions using Solution Folders</a:t>
            </a:r>
          </a:p>
          <a:p>
            <a:pPr marL="344488" indent="-344488"/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100890931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FFC-2796-7C67-7923-1E50264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CB701-043F-EE4C-B959-9BD5BDB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0" y="3261293"/>
            <a:ext cx="2573379" cy="23645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24D5EA-9678-8C02-CFB3-D7ED550CA272}"/>
              </a:ext>
            </a:extLst>
          </p:cNvPr>
          <p:cNvSpPr/>
          <p:nvPr/>
        </p:nvSpPr>
        <p:spPr>
          <a:xfrm>
            <a:off x="4365630" y="4289411"/>
            <a:ext cx="3998939" cy="5804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4F2C-A66E-4465-5C4C-9F1FA523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Solution from Source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7232-D26D-FBF7-23B0-F59DD3C1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95363"/>
          </a:xfrm>
        </p:spPr>
        <p:txBody>
          <a:bodyPr/>
          <a:lstStyle/>
          <a:p>
            <a:r>
              <a:rPr lang="en-US" dirty="0"/>
              <a:t>Solution deployed from source workspace designed as solution template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on source workspace items</a:t>
            </a:r>
          </a:p>
          <a:p>
            <a:pPr lvl="1"/>
            <a:r>
              <a:rPr lang="en-US" dirty="0"/>
              <a:t>Developer modifies item definitions from source to redirect dependencies</a:t>
            </a:r>
          </a:p>
          <a:p>
            <a:pPr lvl="1"/>
            <a:r>
              <a:rPr lang="en-US" dirty="0"/>
              <a:t>Developer calls </a:t>
            </a:r>
            <a:r>
              <a:rPr lang="en-US" sz="2000" b="1" dirty="0">
                <a:solidFill>
                  <a:srgbClr val="8A0000"/>
                </a:solidFill>
              </a:rPr>
              <a:t>Create Item</a:t>
            </a:r>
            <a:r>
              <a:rPr lang="en-US" dirty="0"/>
              <a:t> to create new item in solution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5874C-54D9-5777-2E37-251A3D8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64" y="3261293"/>
            <a:ext cx="2831294" cy="23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18A96-C2DD-7132-227E-BDCC421F1D53}"/>
              </a:ext>
            </a:extLst>
          </p:cNvPr>
          <p:cNvSpPr/>
          <p:nvPr/>
        </p:nvSpPr>
        <p:spPr>
          <a:xfrm>
            <a:off x="5090758" y="3727946"/>
            <a:ext cx="2431028" cy="17034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Deploy Solution Logic</a:t>
            </a:r>
          </a:p>
        </p:txBody>
      </p:sp>
    </p:spTree>
    <p:extLst>
      <p:ext uri="{BB962C8B-B14F-4D97-AF65-F5344CB8AC3E}">
        <p14:creationId xmlns:p14="http://schemas.microsoft.com/office/powerpoint/2010/main" val="34925470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3F83-F2B8-65AC-072B-8461AE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0332-6580-4A25-BA24-C73AA3A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DF6D-EEA5-656F-31D0-0897E19DE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  <a:p>
            <a:pPr lvl="1"/>
            <a:r>
              <a:rPr lang="en-US" dirty="0"/>
              <a:t>You can retrieve item definition for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E8D36-3687-F8EF-284F-2A71BC46B435}"/>
              </a:ext>
            </a:extLst>
          </p:cNvPr>
          <p:cNvSpPr/>
          <p:nvPr/>
        </p:nvSpPr>
        <p:spPr bwMode="auto">
          <a:xfrm>
            <a:off x="1391387" y="2948709"/>
            <a:ext cx="2028629" cy="33097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8B581A-422D-FA47-DD41-99FBF06BFE4A}"/>
              </a:ext>
            </a:extLst>
          </p:cNvPr>
          <p:cNvSpPr/>
          <p:nvPr/>
        </p:nvSpPr>
        <p:spPr bwMode="auto">
          <a:xfrm>
            <a:off x="8108730" y="2949690"/>
            <a:ext cx="2028629" cy="33097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REST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4AB81-FCBD-B733-4582-F3871DA55445}"/>
              </a:ext>
            </a:extLst>
          </p:cNvPr>
          <p:cNvGrpSpPr/>
          <p:nvPr/>
        </p:nvGrpSpPr>
        <p:grpSpPr>
          <a:xfrm>
            <a:off x="3669486" y="3234265"/>
            <a:ext cx="4152068" cy="709723"/>
            <a:chOff x="4067606" y="3723515"/>
            <a:chExt cx="4152068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806F671-D9E1-A7ED-1797-9460BF1B5547}"/>
                </a:ext>
              </a:extLst>
            </p:cNvPr>
            <p:cNvSpPr/>
            <p:nvPr/>
          </p:nvSpPr>
          <p:spPr bwMode="auto">
            <a:xfrm>
              <a:off x="5300058" y="3810990"/>
              <a:ext cx="291961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1E4E4F-0C2F-75A9-03F1-E895D07280A4}"/>
                </a:ext>
              </a:extLst>
            </p:cNvPr>
            <p:cNvSpPr/>
            <p:nvPr/>
          </p:nvSpPr>
          <p:spPr bwMode="auto">
            <a:xfrm>
              <a:off x="4067606" y="372351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E36C3A-7AC8-B9A0-B760-03D28F383C54}"/>
              </a:ext>
            </a:extLst>
          </p:cNvPr>
          <p:cNvGrpSpPr/>
          <p:nvPr/>
        </p:nvGrpSpPr>
        <p:grpSpPr>
          <a:xfrm>
            <a:off x="3707192" y="4237293"/>
            <a:ext cx="4114363" cy="709723"/>
            <a:chOff x="4174871" y="6073182"/>
            <a:chExt cx="411436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9D28012-1647-AD4D-44E5-ADCBB381BDDA}"/>
                </a:ext>
              </a:extLst>
            </p:cNvPr>
            <p:cNvSpPr/>
            <p:nvPr/>
          </p:nvSpPr>
          <p:spPr bwMode="auto">
            <a:xfrm>
              <a:off x="5454458" y="6150072"/>
              <a:ext cx="2834776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0F40DC-4488-12DF-2F96-234FF6A2FA46}"/>
                </a:ext>
              </a:extLst>
            </p:cNvPr>
            <p:cNvSpPr/>
            <p:nvPr/>
          </p:nvSpPr>
          <p:spPr bwMode="auto">
            <a:xfrm>
              <a:off x="4174871" y="6073182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605B4C-C2EF-CBF3-9D1A-66221458A6E1}"/>
              </a:ext>
            </a:extLst>
          </p:cNvPr>
          <p:cNvGrpSpPr/>
          <p:nvPr/>
        </p:nvGrpSpPr>
        <p:grpSpPr>
          <a:xfrm>
            <a:off x="3678946" y="5240321"/>
            <a:ext cx="4142605" cy="709723"/>
            <a:chOff x="3840332" y="4643605"/>
            <a:chExt cx="4049787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4B58AF6-97BE-542C-5558-59458A02A6E5}"/>
                </a:ext>
              </a:extLst>
            </p:cNvPr>
            <p:cNvSpPr/>
            <p:nvPr/>
          </p:nvSpPr>
          <p:spPr bwMode="auto">
            <a:xfrm flipH="1">
              <a:off x="5118857" y="4720495"/>
              <a:ext cx="277126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DB3E14-87C3-1A74-ED59-1684CC0FFDE2}"/>
                </a:ext>
              </a:extLst>
            </p:cNvPr>
            <p:cNvSpPr/>
            <p:nvPr/>
          </p:nvSpPr>
          <p:spPr bwMode="auto">
            <a:xfrm>
              <a:off x="3840332" y="4643605"/>
              <a:ext cx="1232452" cy="709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0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251A-5BB2-D17A-E9F4-A68CCA8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Workspace Item Dependencies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E891-51AA-4BC9-1F3E-CA13DA490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sz="2000" b="1" dirty="0" err="1">
                <a:solidFill>
                  <a:srgbClr val="6C0000"/>
                </a:solidFill>
              </a:rPr>
              <a:t>DeployFromSourceWorkspace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Function creates large set of </a:t>
            </a:r>
            <a:r>
              <a:rPr lang="en-US" sz="1800" b="1" dirty="0">
                <a:solidFill>
                  <a:srgbClr val="6C0000"/>
                </a:solidFill>
              </a:rPr>
              <a:t>Dictionary&lt;string, string&gt;</a:t>
            </a:r>
            <a:r>
              <a:rPr lang="en-US" dirty="0"/>
              <a:t> to track dependency substitutions</a:t>
            </a:r>
          </a:p>
          <a:p>
            <a:pPr lvl="1"/>
            <a:r>
              <a:rPr lang="en-US" dirty="0"/>
              <a:t>Function calls </a:t>
            </a:r>
            <a:r>
              <a:rPr lang="en-US" sz="1800" b="1" dirty="0" err="1">
                <a:solidFill>
                  <a:srgbClr val="6C0000"/>
                </a:solidFill>
              </a:rPr>
              <a:t>RecreateWorkspaceConnections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3D2E-45BD-B930-0A66-8045750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624307"/>
            <a:ext cx="9998075" cy="3739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4402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A67-A5DC-7460-3B94-80D34BB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Source Workspace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7D7C-5608-67B3-06DE-8F9D18AC4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23713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RecreateWorkspaceConnections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GetWorkspaceConnections</a:t>
            </a:r>
            <a:r>
              <a:rPr lang="en-US" dirty="0"/>
              <a:t> on source workspace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Conditional logic to create </a:t>
            </a:r>
            <a:r>
              <a:rPr lang="en-US" sz="2000" b="1" dirty="0">
                <a:solidFill>
                  <a:srgbClr val="6C0000"/>
                </a:solidFill>
              </a:rPr>
              <a:t>Web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AzureDataLakeStorage</a:t>
            </a:r>
            <a:r>
              <a:rPr lang="en-US" dirty="0"/>
              <a:t>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6BC03-1BAA-D806-C109-DB67AD68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6" y="1692147"/>
            <a:ext cx="3853401" cy="129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BDDC-8D03-66D2-9853-265279A6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6" y="3635016"/>
            <a:ext cx="8536815" cy="316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7807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DAFC-7ECB-E7D5-E23A-531748A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Web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2EDC4-1E19-AA28-3F3E-BABC59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7" y="1216841"/>
            <a:ext cx="9878804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62204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7C49-6D29-791F-3CE7-E587449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ADLS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BE22-A760-D9ED-72DB-0E592C8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120969"/>
            <a:ext cx="9771933" cy="4752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1411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503D-D15A-53C8-337F-1EE0F8B5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239-6CD8-542E-91F2-9430D340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CFBAB-7681-C8FE-09E8-F11371278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Ø"/>
            </a:pPr>
            <a:r>
              <a:rPr lang="en-US" dirty="0"/>
              <a:t>Exporting and Deploying Solutions using Solution Folders</a:t>
            </a:r>
          </a:p>
          <a:p>
            <a:pPr marL="403225" indent="-403225"/>
            <a:r>
              <a:rPr lang="en-US" dirty="0"/>
              <a:t>Connecting Workspaces using Fabric GIT Integration</a:t>
            </a:r>
          </a:p>
          <a:p>
            <a:pPr marL="403225" indent="-403225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2884640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7185-1DB2-AFD2-6679-74593930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7CF0-A25B-43CF-3F79-1DD4146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Fabric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CDD217-6B7E-5CCA-F6AF-FD373491A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307777"/>
          </a:xfrm>
        </p:spPr>
        <p:txBody>
          <a:bodyPr/>
          <a:lstStyle/>
          <a:p>
            <a:r>
              <a:rPr lang="en-US" sz="2000" dirty="0"/>
              <a:t>Export workspace to local solution folder and then deploy from local solution folder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8F5FC-6A1C-D9FA-C0B8-CE65298F2DB9}"/>
              </a:ext>
            </a:extLst>
          </p:cNvPr>
          <p:cNvGrpSpPr/>
          <p:nvPr/>
        </p:nvGrpSpPr>
        <p:grpSpPr>
          <a:xfrm>
            <a:off x="1064322" y="166900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9A0C1F-EC1D-34AD-F54C-CE0134423B0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9E099C-1042-2216-0687-610CBB1CECFF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8D94B92-1333-F597-7653-E6B7F216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A04680-8BC7-F5B2-7776-6A83BED0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8DB906-21B2-678C-DD2E-57EF9F625C54}"/>
              </a:ext>
            </a:extLst>
          </p:cNvPr>
          <p:cNvGrpSpPr/>
          <p:nvPr/>
        </p:nvGrpSpPr>
        <p:grpSpPr>
          <a:xfrm>
            <a:off x="2594649" y="180174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357A24-2CA0-53A8-CABD-00769072065D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7D074F-8491-9B4E-B389-96BF87ADAB28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916201-11FA-33F7-8336-236A8B1CF393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CB2D26-A1CE-72EE-0AA6-3AE345CB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651646-5EC8-F28E-2347-49DC9C64A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A2316-5D9B-BD5D-2118-A70CBA3B62EF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C5D4B1B-D90C-E4FF-EFC9-5B19906D8312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C1DC7E9-9FD0-BF00-091F-862D7D52D9BB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BB0F7E4-15DF-23D0-940A-DEFBE11FD424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821F3-FB60-263D-902A-263579F70CF9}"/>
              </a:ext>
            </a:extLst>
          </p:cNvPr>
          <p:cNvGrpSpPr/>
          <p:nvPr/>
        </p:nvGrpSpPr>
        <p:grpSpPr>
          <a:xfrm>
            <a:off x="7608712" y="185829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6E5EBBC-B78F-9148-7F2F-F5D84907CB5C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2B9793-C421-C9B0-EA7B-2B94363CC48D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0A0DE0-BDA6-533F-5106-AA05418D0514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1A86B8B-BF9B-1177-24BF-D9BFDEA8845C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D527A8D9-B16F-23B5-C839-C1D11D186802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6557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AD59-89C7-248D-095B-9A58A62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7B68-9060-2912-B78A-1EF1365C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EC42A-EAFC-3948-F8DA-CD8F66620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Connecting Workspaces using Fabric GIT Integration</a:t>
            </a:r>
          </a:p>
          <a:p>
            <a:pPr marL="344488" indent="-344488"/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60798308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9DAE-AD7C-D367-8094-E68C6F8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Fabric Workspace to GIT Repositories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21B5-CFFB-92DC-8C08-29AB9192E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09200"/>
          </a:xfrm>
        </p:spPr>
        <p:txBody>
          <a:bodyPr/>
          <a:lstStyle/>
          <a:p>
            <a:r>
              <a:rPr lang="en-US" dirty="0"/>
              <a:t>Fabric workspace can be connected to GIT repository</a:t>
            </a:r>
          </a:p>
          <a:p>
            <a:pPr lvl="1"/>
            <a:r>
              <a:rPr lang="en-US" dirty="0"/>
              <a:t>Fabric currently supports GIT repositories in Azure Dev Ops and GitHub</a:t>
            </a:r>
          </a:p>
          <a:p>
            <a:pPr lvl="1"/>
            <a:r>
              <a:rPr lang="en-US" dirty="0"/>
              <a:t>Workspace connections can be configured by hand or through Fabric REST APIs</a:t>
            </a:r>
          </a:p>
          <a:p>
            <a:pPr lvl="1"/>
            <a:r>
              <a:rPr lang="en-US" dirty="0"/>
              <a:t>Once connected, workspace items serialized as item definition files in GIT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connection to workspace provides 2-way synchronization</a:t>
            </a:r>
          </a:p>
          <a:p>
            <a:pPr lvl="1"/>
            <a:r>
              <a:rPr lang="en-US" dirty="0"/>
              <a:t>Changes made to workspace items can be synchronized to GIT repository files</a:t>
            </a:r>
          </a:p>
          <a:p>
            <a:pPr lvl="1"/>
            <a:r>
              <a:rPr lang="en-US" dirty="0"/>
              <a:t>Changes committed to GIT repository files can be synchronized to workspace items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8979-90D6-0930-74A9-2187388C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16" y="3022670"/>
            <a:ext cx="5059477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F809D-9CB3-10D7-CDF0-033158C3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8" y="3022670"/>
            <a:ext cx="2163845" cy="18508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41625-8FA7-7526-EC51-395C3A9890A6}"/>
              </a:ext>
            </a:extLst>
          </p:cNvPr>
          <p:cNvGrpSpPr/>
          <p:nvPr/>
        </p:nvGrpSpPr>
        <p:grpSpPr>
          <a:xfrm>
            <a:off x="3449709" y="3658197"/>
            <a:ext cx="1076911" cy="573668"/>
            <a:chOff x="3526223" y="4847584"/>
            <a:chExt cx="1055891" cy="562471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20D019B1-B28C-941E-7685-E510BFDE82DF}"/>
                </a:ext>
              </a:extLst>
            </p:cNvPr>
            <p:cNvSpPr/>
            <p:nvPr/>
          </p:nvSpPr>
          <p:spPr>
            <a:xfrm rot="16200000">
              <a:off x="3923746" y="4504554"/>
              <a:ext cx="226743" cy="1021789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4FD9A695-FAEF-C944-0D65-9110D8A94D6A}"/>
                </a:ext>
              </a:extLst>
            </p:cNvPr>
            <p:cNvSpPr/>
            <p:nvPr/>
          </p:nvSpPr>
          <p:spPr>
            <a:xfrm rot="5400000">
              <a:off x="3957847" y="4716220"/>
              <a:ext cx="226744" cy="1021791"/>
            </a:xfrm>
            <a:prstGeom prst="upArrow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5B344038-92A3-898E-2124-9EBF5B1E5BFA}"/>
                </a:ext>
              </a:extLst>
            </p:cNvPr>
            <p:cNvSpPr/>
            <p:nvPr/>
          </p:nvSpPr>
          <p:spPr>
            <a:xfrm>
              <a:off x="3782893" y="4847584"/>
              <a:ext cx="576652" cy="562471"/>
            </a:xfrm>
            <a:prstGeom prst="flowChartAlternateProcess">
              <a:avLst/>
            </a:prstGeom>
            <a:solidFill>
              <a:schemeClr val="accent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1224" b="1" dirty="0"/>
                <a:t>GIT</a:t>
              </a:r>
            </a:p>
            <a:p>
              <a:pPr algn="ctr">
                <a:lnSpc>
                  <a:spcPts val="1224"/>
                </a:lnSpc>
              </a:pPr>
              <a:r>
                <a:rPr lang="en-US" sz="1224" b="1" dirty="0"/>
                <a:t>Sync</a:t>
              </a:r>
            </a:p>
          </p:txBody>
        </p:sp>
      </p:grpSp>
      <p:pic>
        <p:nvPicPr>
          <p:cNvPr id="24" name="Picture 23" descr="A blue arrow with black background&#10;&#10;AI-generated content may be incorrect.">
            <a:extLst>
              <a:ext uri="{FF2B5EF4-FFF2-40B4-BE49-F238E27FC236}">
                <a16:creationId xmlns:a16="http://schemas.microsoft.com/office/drawing/2014/main" id="{25008D97-F74F-3036-7390-252D6BFD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612" y="3259602"/>
            <a:ext cx="1140743" cy="1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6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Workspace settings for Git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sz="2000" b="1" dirty="0">
                <a:solidFill>
                  <a:srgbClr val="6C0000"/>
                </a:solidFill>
              </a:rPr>
              <a:t>Workspace Settings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rgbClr val="6C0000"/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rgbClr val="6C0000"/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rgbClr val="6C0000"/>
                </a:solidFill>
              </a:rPr>
              <a:t>Git status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C2E7-901C-7B45-2953-7F5F39B7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Definitions maintained inside Git-enabled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E9E9-A25E-DF81-F425-3448381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05002"/>
            <a:ext cx="11430000" cy="4934030"/>
          </a:xfrm>
          <a:prstGeom prst="rect">
            <a:avLst/>
          </a:prstGeom>
          <a:ln>
            <a:solidFill>
              <a:srgbClr val="6C0000"/>
            </a:solidFill>
          </a:ln>
        </p:spPr>
      </p:pic>
    </p:spTree>
    <p:extLst>
      <p:ext uri="{BB962C8B-B14F-4D97-AF65-F5344CB8AC3E}">
        <p14:creationId xmlns:p14="http://schemas.microsoft.com/office/powerpoint/2010/main" val="4983544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789D-FB69-9EC6-122E-C213F5A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API-driven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DFDB4-693D-F965-4BF8-DB9E6502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sz="20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new target workspace and clones source workspace items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always creates target workspace and builds it from scratch</a:t>
            </a:r>
          </a:p>
          <a:p>
            <a:pPr lvl="1"/>
            <a:r>
              <a:rPr lang="en-US" dirty="0"/>
              <a:t>Fabric REST APIs provide necessary CRUD APIs for managing workspace items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9400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processes set of updates on target workspace that already exists</a:t>
            </a:r>
          </a:p>
          <a:p>
            <a:pPr lvl="1"/>
            <a:r>
              <a:rPr lang="en-US" dirty="0"/>
              <a:t>Source workspace items that already exist in target workspace are updated</a:t>
            </a:r>
          </a:p>
          <a:p>
            <a:pPr lvl="1"/>
            <a:r>
              <a:rPr lang="en-US" dirty="0"/>
              <a:t>Source workspace items that do not already exist in target workspace are created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69560-2101-D62C-E457-844468DD52C9}"/>
              </a:ext>
            </a:extLst>
          </p:cNvPr>
          <p:cNvGrpSpPr/>
          <p:nvPr/>
        </p:nvGrpSpPr>
        <p:grpSpPr>
          <a:xfrm>
            <a:off x="1289021" y="2472355"/>
            <a:ext cx="2047204" cy="1436070"/>
            <a:chOff x="1069668" y="2769166"/>
            <a:chExt cx="2895211" cy="21450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76D2A-E484-06ED-71DA-40BF2296B898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996633-6771-C081-E1AB-2FA161D024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550496-AF21-BE84-34F2-7EC0B259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26E8D-61F8-12A5-6843-B5FEF5894BF7}"/>
              </a:ext>
            </a:extLst>
          </p:cNvPr>
          <p:cNvGrpSpPr/>
          <p:nvPr/>
        </p:nvGrpSpPr>
        <p:grpSpPr>
          <a:xfrm>
            <a:off x="3425390" y="2472355"/>
            <a:ext cx="3695589" cy="1436070"/>
            <a:chOff x="3372559" y="2802234"/>
            <a:chExt cx="3695589" cy="14360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8F7FD-BBE2-3272-8ED6-C2CBB792B7A5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FC6E84FA-9327-5234-5870-7695D32ABF4C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0D159D3-1655-1422-29A4-652635EDB3CB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B51F6F-0C58-5168-731A-361E2C904388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0C32F-3E64-7006-670F-FA59BBF2E961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Target Workspace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F54E3C6-5D7E-0894-56D5-5C85FF5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C6659-BF0E-936D-4463-09B02FE84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15D097-FAAB-8CFE-EBD4-CF24215CF683}"/>
              </a:ext>
            </a:extLst>
          </p:cNvPr>
          <p:cNvGrpSpPr/>
          <p:nvPr/>
        </p:nvGrpSpPr>
        <p:grpSpPr>
          <a:xfrm>
            <a:off x="1202457" y="5319264"/>
            <a:ext cx="2047204" cy="1436070"/>
            <a:chOff x="1069668" y="2769166"/>
            <a:chExt cx="2895211" cy="21450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CC7E7-E2A5-FAA8-9C4E-6F70F5448ED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Source Workspace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B93347-A81E-EB97-DA78-CD6E088333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F36D05-F575-C01E-4521-C9ABE8F4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105110-3F35-5CFE-1D06-707E33DE5E13}"/>
              </a:ext>
            </a:extLst>
          </p:cNvPr>
          <p:cNvGrpSpPr/>
          <p:nvPr/>
        </p:nvGrpSpPr>
        <p:grpSpPr>
          <a:xfrm>
            <a:off x="3338826" y="5485187"/>
            <a:ext cx="1556489" cy="1104223"/>
            <a:chOff x="3618271" y="2939328"/>
            <a:chExt cx="2180595" cy="124689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FCE8C7A-ACB5-02BE-E0AE-5CC2DE588F97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109B92-DC95-F8C5-1C7A-29B581F1B1E4}"/>
                </a:ext>
              </a:extLst>
            </p:cNvPr>
            <p:cNvSpPr/>
            <p:nvPr/>
          </p:nvSpPr>
          <p:spPr>
            <a:xfrm>
              <a:off x="3940513" y="2939328"/>
              <a:ext cx="1415265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Items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4DC966-65E8-45E9-32C2-C21FB103A70A}"/>
              </a:ext>
            </a:extLst>
          </p:cNvPr>
          <p:cNvGrpSpPr/>
          <p:nvPr/>
        </p:nvGrpSpPr>
        <p:grpSpPr>
          <a:xfrm>
            <a:off x="4987211" y="5319264"/>
            <a:ext cx="2047204" cy="1436070"/>
            <a:chOff x="1069668" y="2769166"/>
            <a:chExt cx="2895211" cy="21450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8CC098-862C-A85D-903C-F9C7B67ADB06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7D377A-1590-A7A5-56B1-10CD0308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23AC4-A5B2-5191-4766-07D1097A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211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A198-7844-5258-3EAA-ABCDBD60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 GIT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A475-0077-D9B8-BB3C-38A9EACBB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Fabric GIT APIs allow developer to automate creating workspace connections</a:t>
            </a:r>
          </a:p>
        </p:txBody>
      </p:sp>
      <p:sp>
        <p:nvSpPr>
          <p:cNvPr id="91" name="Slide Number Placeholder 13">
            <a:extLst>
              <a:ext uri="{FF2B5EF4-FFF2-40B4-BE49-F238E27FC236}">
                <a16:creationId xmlns:a16="http://schemas.microsoft.com/office/drawing/2014/main" id="{42D3790E-4621-EFF2-C3D4-D9705E1FCEE3}"/>
              </a:ext>
            </a:extLst>
          </p:cNvPr>
          <p:cNvSpPr txBox="1">
            <a:spLocks/>
          </p:cNvSpPr>
          <p:nvPr/>
        </p:nvSpPr>
        <p:spPr>
          <a:xfrm>
            <a:off x="244287" y="6896036"/>
            <a:ext cx="407180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fld id="{B1356FBF-028C-F74E-A7B4-9B8ED246DD1B}" type="slidenum">
              <a:rPr lang="en-US" sz="816">
                <a:solidFill>
                  <a:srgbClr val="225B61">
                    <a:tint val="75000"/>
                  </a:srgbClr>
                </a:solidFill>
              </a:rPr>
              <a:pPr defTabSz="932418">
                <a:defRPr/>
              </a:pPr>
              <a:t>60</a:t>
            </a:fld>
            <a:endParaRPr lang="en-US" sz="816">
              <a:solidFill>
                <a:srgbClr val="225B61">
                  <a:tint val="75000"/>
                </a:srgbClr>
              </a:solidFill>
            </a:endParaRPr>
          </a:p>
        </p:txBody>
      </p:sp>
      <p:sp>
        <p:nvSpPr>
          <p:cNvPr id="92" name="Footer Placeholder 1">
            <a:extLst>
              <a:ext uri="{FF2B5EF4-FFF2-40B4-BE49-F238E27FC236}">
                <a16:creationId xmlns:a16="http://schemas.microsoft.com/office/drawing/2014/main" id="{9DC721E3-2636-3BD2-1864-2CF50510117F}"/>
              </a:ext>
            </a:extLst>
          </p:cNvPr>
          <p:cNvSpPr txBox="1">
            <a:spLocks/>
          </p:cNvSpPr>
          <p:nvPr/>
        </p:nvSpPr>
        <p:spPr>
          <a:xfrm>
            <a:off x="651468" y="6896036"/>
            <a:ext cx="2119817" cy="372342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ea typeface="+mn-ea"/>
                <a:cs typeface="Segoe Sans Small Semiligh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defRPr/>
            </a:pPr>
            <a:r>
              <a:rPr lang="en-US" sz="816">
                <a:solidFill>
                  <a:srgbClr val="225B61">
                    <a:tint val="75000"/>
                  </a:srgbClr>
                </a:solidFill>
              </a:rPr>
              <a:t>Microsoft Fabric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CDEFD-59DD-11F0-B5B7-EEE79738792F}"/>
              </a:ext>
            </a:extLst>
          </p:cNvPr>
          <p:cNvGraphicFramePr>
            <a:graphicFrameLocks noGrp="1"/>
          </p:cNvGraphicFramePr>
          <p:nvPr/>
        </p:nvGraphicFramePr>
        <p:xfrm>
          <a:off x="882376" y="1837024"/>
          <a:ext cx="9458122" cy="2734976"/>
        </p:xfrm>
        <a:graphic>
          <a:graphicData uri="http://schemas.openxmlformats.org/drawingml/2006/table">
            <a:tbl>
              <a:tblPr/>
              <a:tblGrid>
                <a:gridCol w="2169417">
                  <a:extLst>
                    <a:ext uri="{9D8B030D-6E8A-4147-A177-3AD203B41FA5}">
                      <a16:colId xmlns:a16="http://schemas.microsoft.com/office/drawing/2014/main" val="4087721077"/>
                    </a:ext>
                  </a:extLst>
                </a:gridCol>
                <a:gridCol w="7288705">
                  <a:extLst>
                    <a:ext uri="{9D8B030D-6E8A-4147-A177-3AD203B41FA5}">
                      <a16:colId xmlns:a16="http://schemas.microsoft.com/office/drawing/2014/main" val="91658948"/>
                    </a:ext>
                  </a:extLst>
                </a:gridCol>
              </a:tblGrid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Connect a specific workspace to a git repository and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74243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Disconnect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Disconnect a specific workspace from the Git repository and branch it is connected 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0435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Initialize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Initialize a connection for a workspace that is connected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115698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Get Connection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git connection details for the specified workspace.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77915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7"/>
                        </a:rPr>
                        <a:t>Commit To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Commits the changes made in the workspace to the connected remote branch.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7316"/>
                  </a:ext>
                </a:extLst>
              </a:tr>
              <a:tr h="37723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8"/>
                        </a:rPr>
                        <a:t>Get Status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 Git status of items in the workspace, that can be committed to Git.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9910"/>
                  </a:ext>
                </a:extLst>
              </a:tr>
              <a:tr h="47154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linkClick r:id="rId9"/>
                        </a:rPr>
                        <a:t>Update From Git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workspace with commits pushed to the connected branch.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ConflictResolutionPolicy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helps to determine which way to sync: GIT-&gt;Workspace or Workspace-&gt;GIT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8854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4F40-70FC-5623-6051-7BF39580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01E-2922-7337-6D25-860762ED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Feature Workspaces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6ECE5-72C4-E4E3-A894-981E788D7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Continuing development performed using branches and feature workspaces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3E667B-A1A4-4116-A679-B0374FC1D704}"/>
              </a:ext>
            </a:extLst>
          </p:cNvPr>
          <p:cNvGrpSpPr/>
          <p:nvPr/>
        </p:nvGrpSpPr>
        <p:grpSpPr>
          <a:xfrm>
            <a:off x="1045678" y="1877097"/>
            <a:ext cx="6242187" cy="4263170"/>
            <a:chOff x="1012723" y="1563329"/>
            <a:chExt cx="7039896" cy="48079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2D66ED-935F-468D-F3E3-35422A746D69}"/>
                </a:ext>
              </a:extLst>
            </p:cNvPr>
            <p:cNvSpPr/>
            <p:nvPr/>
          </p:nvSpPr>
          <p:spPr bwMode="auto">
            <a:xfrm>
              <a:off x="1012723" y="1563329"/>
              <a:ext cx="7039896" cy="4807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60404D-160A-AA70-E95F-8F48AFF11456}"/>
                </a:ext>
              </a:extLst>
            </p:cNvPr>
            <p:cNvGrpSpPr/>
            <p:nvPr/>
          </p:nvGrpSpPr>
          <p:grpSpPr>
            <a:xfrm>
              <a:off x="3658802" y="1708365"/>
              <a:ext cx="1631137" cy="1380258"/>
              <a:chOff x="883076" y="1526449"/>
              <a:chExt cx="1562529" cy="13579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7E1463A-2FFB-87D1-EE96-5556D704C190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562529" cy="1357924"/>
                <a:chOff x="883076" y="1526449"/>
                <a:chExt cx="1562529" cy="135792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0D2684-3277-66EF-08BE-394397384A0E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562529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Dev Workspace</a:t>
                  </a: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E8ED358-E62D-CEC3-D91E-BA12E8FCC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6"/>
                  <a:ext cx="1477297" cy="111995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9980F6-C75A-1F37-A477-7E4A66D57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7"/>
                <a:ext cx="156252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78B00E-A3AB-2A95-2380-9DD441D540CE}"/>
                </a:ext>
              </a:extLst>
            </p:cNvPr>
            <p:cNvSpPr/>
            <p:nvPr/>
          </p:nvSpPr>
          <p:spPr bwMode="auto">
            <a:xfrm>
              <a:off x="1199910" y="3692879"/>
              <a:ext cx="1775698" cy="12454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EC9479-B604-2689-B608-6721C71CE912}"/>
                </a:ext>
              </a:extLst>
            </p:cNvPr>
            <p:cNvGrpSpPr/>
            <p:nvPr/>
          </p:nvGrpSpPr>
          <p:grpSpPr>
            <a:xfrm>
              <a:off x="1313685" y="3897888"/>
              <a:ext cx="1114996" cy="961422"/>
              <a:chOff x="883076" y="1526449"/>
              <a:chExt cx="1070021" cy="13579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241CF9D-0A3B-D143-A864-AF42E2FDCCCD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78BCB38-4734-E5B6-C850-A40CA41A6DE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33B9EC21-3BF6-84F0-6922-2DE708180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422B43-1011-AEEC-6471-CC64C2B1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375031-240B-D250-D3C5-392F2C00DE49}"/>
                </a:ext>
              </a:extLst>
            </p:cNvPr>
            <p:cNvSpPr/>
            <p:nvPr/>
          </p:nvSpPr>
          <p:spPr bwMode="auto">
            <a:xfrm>
              <a:off x="2981550" y="3692880"/>
              <a:ext cx="3038631" cy="25197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main Branch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5CA827-33AC-9D8A-3D8B-7AA3E572418E}"/>
                </a:ext>
              </a:extLst>
            </p:cNvPr>
            <p:cNvGrpSpPr/>
            <p:nvPr/>
          </p:nvGrpSpPr>
          <p:grpSpPr>
            <a:xfrm>
              <a:off x="4051359" y="3168075"/>
              <a:ext cx="789807" cy="1007577"/>
              <a:chOff x="3278420" y="2529374"/>
              <a:chExt cx="1034930" cy="1391768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729F82E6-5733-DA49-71A6-BAC08CC4A3B1}"/>
                  </a:ext>
                </a:extLst>
              </p:cNvPr>
              <p:cNvSpPr/>
              <p:nvPr/>
            </p:nvSpPr>
            <p:spPr>
              <a:xfrm rot="5400000">
                <a:off x="2937761" y="3079158"/>
                <a:ext cx="1376026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E3BEBCA6-80EB-09AB-0FA3-59B221B8783D}"/>
                  </a:ext>
                </a:extLst>
              </p:cNvPr>
              <p:cNvSpPr/>
              <p:nvPr/>
            </p:nvSpPr>
            <p:spPr>
              <a:xfrm rot="16200000">
                <a:off x="3290805" y="3071287"/>
                <a:ext cx="1391768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995032C4-43D5-C821-BFA9-BAA67471FA3A}"/>
                  </a:ext>
                </a:extLst>
              </p:cNvPr>
              <p:cNvSpPr/>
              <p:nvPr/>
            </p:nvSpPr>
            <p:spPr>
              <a:xfrm>
                <a:off x="3278420" y="2881402"/>
                <a:ext cx="1034930" cy="524628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GIT Integrated Serialization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5A286DE-5E0F-937A-4806-DD459990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182" y="4206715"/>
              <a:ext cx="1766336" cy="14921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5F1EE37-7528-B2F9-2CBE-4B557DD07756}"/>
                </a:ext>
              </a:extLst>
            </p:cNvPr>
            <p:cNvSpPr/>
            <p:nvPr/>
          </p:nvSpPr>
          <p:spPr bwMode="auto">
            <a:xfrm>
              <a:off x="2516655" y="4289732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17293A-4CA3-8C1D-005B-19A88308767E}"/>
                </a:ext>
              </a:extLst>
            </p:cNvPr>
            <p:cNvSpPr/>
            <p:nvPr/>
          </p:nvSpPr>
          <p:spPr bwMode="auto">
            <a:xfrm>
              <a:off x="1199910" y="4938289"/>
              <a:ext cx="1775698" cy="12743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feature02 Branch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2AD387-2162-88F1-24C9-D71D07FD016D}"/>
                </a:ext>
              </a:extLst>
            </p:cNvPr>
            <p:cNvGrpSpPr/>
            <p:nvPr/>
          </p:nvGrpSpPr>
          <p:grpSpPr>
            <a:xfrm>
              <a:off x="1308180" y="5149157"/>
              <a:ext cx="1126006" cy="972471"/>
              <a:chOff x="883076" y="1526449"/>
              <a:chExt cx="1070021" cy="13579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39DB4EF-BBF2-1F62-DDB4-8CC984A50706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E07C401-B369-9F27-2FE3-D20BBD016154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Feature02 Workspace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2793FBB-99BE-5355-B926-C4ED5678B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5D09CF2-8437-F896-381F-EAE089F4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19E62FC8-9849-8230-3953-1C80BFDB7766}"/>
                </a:ext>
              </a:extLst>
            </p:cNvPr>
            <p:cNvSpPr/>
            <p:nvPr/>
          </p:nvSpPr>
          <p:spPr bwMode="auto">
            <a:xfrm>
              <a:off x="2508598" y="5369439"/>
              <a:ext cx="879925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398B2A-EA82-311C-E4CD-1CBB06347F20}"/>
                </a:ext>
              </a:extLst>
            </p:cNvPr>
            <p:cNvSpPr/>
            <p:nvPr/>
          </p:nvSpPr>
          <p:spPr bwMode="auto">
            <a:xfrm>
              <a:off x="6026123" y="3692879"/>
              <a:ext cx="1770737" cy="1259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feature03 Branch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59A0A3-A557-D0DA-8FC2-2E4D16751364}"/>
                </a:ext>
              </a:extLst>
            </p:cNvPr>
            <p:cNvGrpSpPr/>
            <p:nvPr/>
          </p:nvGrpSpPr>
          <p:grpSpPr>
            <a:xfrm>
              <a:off x="6593560" y="3901345"/>
              <a:ext cx="1114996" cy="961422"/>
              <a:chOff x="6120494" y="3917174"/>
              <a:chExt cx="1114996" cy="96142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CD9BA6C-A7F1-2510-7487-B1401AD6DEA0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C4800B-5BBE-B172-D5B1-FD0EE9989A3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Feature03 Workspace</a:t>
                  </a: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1F3671F-B6EA-56F0-BFB8-EA8FCEC9F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732B50-EFC0-9C76-BC2E-29F0D4666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C2808B-EAAB-65AF-077E-5055EBCFAE21}"/>
                </a:ext>
              </a:extLst>
            </p:cNvPr>
            <p:cNvSpPr/>
            <p:nvPr/>
          </p:nvSpPr>
          <p:spPr bwMode="auto">
            <a:xfrm>
              <a:off x="6020182" y="4952767"/>
              <a:ext cx="1776678" cy="1259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feature04 Branch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20C8D940-C765-09DB-DED4-6A346DB64B21}"/>
                </a:ext>
              </a:extLst>
            </p:cNvPr>
            <p:cNvSpPr/>
            <p:nvPr/>
          </p:nvSpPr>
          <p:spPr bwMode="auto">
            <a:xfrm flipH="1">
              <a:off x="5670840" y="4362850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6E7B3E-A844-DDAD-72DF-281733E2B5B5}"/>
                </a:ext>
              </a:extLst>
            </p:cNvPr>
            <p:cNvGrpSpPr/>
            <p:nvPr/>
          </p:nvGrpSpPr>
          <p:grpSpPr>
            <a:xfrm>
              <a:off x="6593560" y="5159681"/>
              <a:ext cx="1114996" cy="961422"/>
              <a:chOff x="6120494" y="3917174"/>
              <a:chExt cx="1114996" cy="96142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6DFEFB8-52AF-5D66-F3B5-64C9D74FAA57}"/>
                  </a:ext>
                </a:extLst>
              </p:cNvPr>
              <p:cNvGrpSpPr/>
              <p:nvPr/>
            </p:nvGrpSpPr>
            <p:grpSpPr>
              <a:xfrm>
                <a:off x="6120494" y="3917174"/>
                <a:ext cx="1114996" cy="961422"/>
                <a:chOff x="883076" y="1526449"/>
                <a:chExt cx="1070021" cy="135792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B075E36-FDE1-ACB7-B97E-861745B7D96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Feature04 Workspace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E4944EA-F65C-77F1-E07F-25A249C01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BE93D48-DBCA-9461-2AFC-AC054A10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0494" y="4039786"/>
                <a:ext cx="111499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065CC901-A5EA-2031-8CF3-202799A66566}"/>
                </a:ext>
              </a:extLst>
            </p:cNvPr>
            <p:cNvSpPr/>
            <p:nvPr/>
          </p:nvSpPr>
          <p:spPr bwMode="auto">
            <a:xfrm flipH="1">
              <a:off x="5662783" y="5417172"/>
              <a:ext cx="871868" cy="251026"/>
            </a:xfrm>
            <a:prstGeom prst="rightArrow">
              <a:avLst>
                <a:gd name="adj1" fmla="val 64465"/>
                <a:gd name="adj2" fmla="val 50000"/>
              </a:avLst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pull requests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24064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4249-430C-7826-2BF2-04A0E236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4E4C-CC71-0D42-819F-97CC0EC8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7951-1F69-AF99-6691-46E377DAC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344488" indent="-344488">
              <a:buFont typeface="Wingdings" panose="05000000000000000000" pitchFamily="2" charset="2"/>
              <a:buChar char="Ø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218078237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BFF10-126E-ACE7-2430-24C612FF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A5B2-17FD-0423-F364-D6AB2D3C1E57}"/>
              </a:ext>
            </a:extLst>
          </p:cNvPr>
          <p:cNvSpPr/>
          <p:nvPr/>
        </p:nvSpPr>
        <p:spPr bwMode="auto">
          <a:xfrm>
            <a:off x="1145512" y="2526993"/>
            <a:ext cx="9925610" cy="427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9C9055-8999-CA5D-E20F-C903C4DFE06A}"/>
              </a:ext>
            </a:extLst>
          </p:cNvPr>
          <p:cNvGrpSpPr/>
          <p:nvPr/>
        </p:nvGrpSpPr>
        <p:grpSpPr>
          <a:xfrm>
            <a:off x="5036990" y="4023828"/>
            <a:ext cx="1962908" cy="545883"/>
            <a:chOff x="2496304" y="3565071"/>
            <a:chExt cx="2325722" cy="664255"/>
          </a:xfrm>
          <a:solidFill>
            <a:schemeClr val="accent6">
              <a:lumMod val="50000"/>
            </a:schemeClr>
          </a:solidFill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11FD171-3E6A-0939-FEAB-83EC4EA7CA65}"/>
                </a:ext>
              </a:extLst>
            </p:cNvPr>
            <p:cNvSpPr/>
            <p:nvPr/>
          </p:nvSpPr>
          <p:spPr>
            <a:xfrm rot="2510165">
              <a:off x="2496304" y="3715997"/>
              <a:ext cx="2325722" cy="31541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625DD1-E569-60E1-9CED-C020F3A24F0B}"/>
                </a:ext>
              </a:extLst>
            </p:cNvPr>
            <p:cNvSpPr/>
            <p:nvPr/>
          </p:nvSpPr>
          <p:spPr>
            <a:xfrm>
              <a:off x="3160834" y="3565071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1CBAC2-36F3-0DEA-5AF8-762808CC7F2D}"/>
              </a:ext>
            </a:extLst>
          </p:cNvPr>
          <p:cNvGrpSpPr/>
          <p:nvPr/>
        </p:nvGrpSpPr>
        <p:grpSpPr>
          <a:xfrm>
            <a:off x="9411802" y="2749189"/>
            <a:ext cx="1192444" cy="1009039"/>
            <a:chOff x="883076" y="1526449"/>
            <a:chExt cx="1562529" cy="1357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6D9580-8880-DC01-9325-BEFF6A9966C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05FA5C-CE1D-3C36-25AF-23B1AA0F7EA7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273D69A-0643-7030-DA96-35CF3E21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4E86F1-0916-9B20-D961-F0F73BD71A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82A44E-7300-CFE5-60AD-9E508379544B}"/>
              </a:ext>
            </a:extLst>
          </p:cNvPr>
          <p:cNvGrpSpPr/>
          <p:nvPr/>
        </p:nvGrpSpPr>
        <p:grpSpPr>
          <a:xfrm>
            <a:off x="6931714" y="3770859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0B499DF-6BCC-AA8E-696A-E2C587412362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8A2245-BD04-A07F-9E4F-AB4748C3CD00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C2E88D-35A0-2FAB-F410-5D7531CFB285}"/>
              </a:ext>
            </a:extLst>
          </p:cNvPr>
          <p:cNvGrpSpPr/>
          <p:nvPr/>
        </p:nvGrpSpPr>
        <p:grpSpPr>
          <a:xfrm>
            <a:off x="4121801" y="2743878"/>
            <a:ext cx="1192444" cy="1009039"/>
            <a:chOff x="883076" y="1526449"/>
            <a:chExt cx="1562529" cy="1357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80E22B-3F74-40F9-DB14-C3B28DD9FCA2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704CB1-207B-2244-E14E-950F4030CD0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C08598-7884-4E43-C703-F270CF39E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63462C-F559-89D3-68D3-49703054E2E1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3781A83-211D-2026-1BAA-355805F0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98" y="492304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A09FE50-A6CF-2F31-76D6-4AA0D44BF085}"/>
              </a:ext>
            </a:extLst>
          </p:cNvPr>
          <p:cNvGrpSpPr/>
          <p:nvPr/>
        </p:nvGrpSpPr>
        <p:grpSpPr>
          <a:xfrm>
            <a:off x="8236084" y="3517272"/>
            <a:ext cx="938847" cy="1962908"/>
            <a:chOff x="3128497" y="2679428"/>
            <a:chExt cx="1112379" cy="2388555"/>
          </a:xfrm>
          <a:solidFill>
            <a:schemeClr val="accent6">
              <a:lumMod val="50000"/>
            </a:schemeClr>
          </a:solidFill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37B4D6F-C019-49F6-C1EB-9D0C9D896ABE}"/>
                </a:ext>
              </a:extLst>
            </p:cNvPr>
            <p:cNvSpPr/>
            <p:nvPr/>
          </p:nvSpPr>
          <p:spPr>
            <a:xfrm rot="18119054">
              <a:off x="2464888" y="3720146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FA449B0-C933-565B-7B7E-9D93BF4EC1EC}"/>
                </a:ext>
              </a:extLst>
            </p:cNvPr>
            <p:cNvSpPr/>
            <p:nvPr/>
          </p:nvSpPr>
          <p:spPr>
            <a:xfrm>
              <a:off x="3128497" y="3516317"/>
              <a:ext cx="111237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C520ED-4DC9-1211-BEB9-A8CACE799C09}"/>
              </a:ext>
            </a:extLst>
          </p:cNvPr>
          <p:cNvGrpSpPr/>
          <p:nvPr/>
        </p:nvGrpSpPr>
        <p:grpSpPr>
          <a:xfrm>
            <a:off x="9607101" y="3745695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847BF79-A9AC-0FFC-804F-8B2022886050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6E78341-DF8F-5EA1-58D0-9492B1A6B22A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1732E6-BEBD-3F09-76A4-6EAC90C65C60}"/>
              </a:ext>
            </a:extLst>
          </p:cNvPr>
          <p:cNvGrpSpPr/>
          <p:nvPr/>
        </p:nvGrpSpPr>
        <p:grpSpPr>
          <a:xfrm>
            <a:off x="6806769" y="2749189"/>
            <a:ext cx="1192444" cy="1009039"/>
            <a:chOff x="883076" y="1526449"/>
            <a:chExt cx="1562529" cy="13579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0B2B66-45A7-A9E1-A850-08890A4B955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09EE4A-1B61-B436-4887-F1B7C0CF9C8C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8F4979-232A-FE9D-324F-123C75D0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2A3C-388A-A9F9-626F-573C99BC007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61DC70B-F69D-653D-4703-51AC4D36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401" y="487405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FC5F181-1D98-9340-268C-FA84F5B19C2C}"/>
              </a:ext>
            </a:extLst>
          </p:cNvPr>
          <p:cNvGrpSpPr/>
          <p:nvPr/>
        </p:nvGrpSpPr>
        <p:grpSpPr>
          <a:xfrm>
            <a:off x="1449029" y="4046909"/>
            <a:ext cx="1923213" cy="1259888"/>
            <a:chOff x="153319" y="1451872"/>
            <a:chExt cx="1408499" cy="13222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589B18-1109-D845-EB50-19A1D7B4BE31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44A97-8AEE-45C4-7B2A-3515CCDF6E7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30AABF-895B-05CA-68DA-E1D0EC269D98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5C3949-09DF-5F82-242A-4F8BE82BFE52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DBF0A052-748E-7C68-EECC-4CF6EECF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26866B-77FA-91B6-27D5-6A95B227E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E663F65-0107-A9EE-2E8F-5274088F12F9}"/>
              </a:ext>
            </a:extLst>
          </p:cNvPr>
          <p:cNvSpPr/>
          <p:nvPr/>
        </p:nvSpPr>
        <p:spPr bwMode="auto">
          <a:xfrm>
            <a:off x="3374841" y="4582547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36CA83-7372-03FF-45D1-E0792435DEAC}"/>
              </a:ext>
            </a:extLst>
          </p:cNvPr>
          <p:cNvGrpSpPr/>
          <p:nvPr/>
        </p:nvGrpSpPr>
        <p:grpSpPr>
          <a:xfrm>
            <a:off x="4264953" y="3766859"/>
            <a:ext cx="789807" cy="1107198"/>
            <a:chOff x="3278420" y="2529374"/>
            <a:chExt cx="1034930" cy="139176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021F527-9345-B03A-5284-1546FD610AC9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64029A5-834B-6539-F102-DE52B2AC7F4F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E45DA2E-74D8-DAD4-E35C-5A13581FB005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3E3C67-B615-9AD7-B729-A1DEE6A0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21" y="4915175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02D1DAB8-D6F3-FD90-F526-AD482FEE977C}"/>
              </a:ext>
            </a:extLst>
          </p:cNvPr>
          <p:cNvSpPr/>
          <p:nvPr/>
        </p:nvSpPr>
        <p:spPr bwMode="auto">
          <a:xfrm>
            <a:off x="2900156" y="4915175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35CF82-CB92-821F-348E-B649D406809B}"/>
              </a:ext>
            </a:extLst>
          </p:cNvPr>
          <p:cNvGrpSpPr/>
          <p:nvPr/>
        </p:nvGrpSpPr>
        <p:grpSpPr>
          <a:xfrm>
            <a:off x="1449029" y="5302134"/>
            <a:ext cx="1923213" cy="1259888"/>
            <a:chOff x="153319" y="1451872"/>
            <a:chExt cx="1408499" cy="13222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5A086-BAAB-FB12-1B7D-604F8AA1386C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D2C6FC-6145-D208-C415-1BD1F1FBFE61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AB0CEA3-CF78-F947-0539-6B623B5CD023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BD0DEE2-4E89-9A4A-CBF8-776891B4E3EA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8140EAD7-E48F-864A-F122-444D5CB2C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DCDFC60-06F1-C57F-C51F-5ECB6FE0F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F134B4-FD34-5740-6FC2-A5858136F241}"/>
              </a:ext>
            </a:extLst>
          </p:cNvPr>
          <p:cNvSpPr/>
          <p:nvPr/>
        </p:nvSpPr>
        <p:spPr bwMode="auto">
          <a:xfrm>
            <a:off x="2852856" y="5593700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951BBE-2514-7C9F-CA9F-AAD53CA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Enterprise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40C759-50C4-3040-8C17-066421C01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078061"/>
            <a:ext cx="11604521" cy="1261884"/>
          </a:xfrm>
        </p:spPr>
        <p:txBody>
          <a:bodyPr/>
          <a:lstStyle/>
          <a:p>
            <a:r>
              <a:rPr lang="en-US" sz="1400" dirty="0"/>
              <a:t>High-level architecture for CI/CD on a single target workspace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46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0EB5-465B-275E-6ACC-20A8B879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E03C7-6063-CA3A-E7D3-1A8599B7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Datasources in Staged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DB72DA-0696-3553-289B-CE696465E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stage in staged deployment should connect to its own needs datasource paths</a:t>
            </a:r>
          </a:p>
          <a:p>
            <a:pPr lvl="1"/>
            <a:r>
              <a:rPr lang="en-US" sz="16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stage workspaces should not connect to same datasources as </a:t>
            </a:r>
            <a:r>
              <a:rPr lang="en-US" sz="16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4F493E-66B7-F33B-E708-E4A031713FF1}"/>
              </a:ext>
            </a:extLst>
          </p:cNvPr>
          <p:cNvGrpSpPr/>
          <p:nvPr/>
        </p:nvGrpSpPr>
        <p:grpSpPr>
          <a:xfrm>
            <a:off x="873019" y="2275481"/>
            <a:ext cx="10260556" cy="2058363"/>
            <a:chOff x="433508" y="1886281"/>
            <a:chExt cx="9704332" cy="19467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E7C8C0-8818-C214-B4EB-3A1EAA3D1445}"/>
                </a:ext>
              </a:extLst>
            </p:cNvPr>
            <p:cNvGrpSpPr/>
            <p:nvPr/>
          </p:nvGrpSpPr>
          <p:grpSpPr>
            <a:xfrm>
              <a:off x="433508" y="1886281"/>
              <a:ext cx="9704332" cy="1946779"/>
              <a:chOff x="1117743" y="2294560"/>
              <a:chExt cx="9704332" cy="194677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4209D5-11DF-2A97-2BF8-D0C3FFBB2899}"/>
                  </a:ext>
                </a:extLst>
              </p:cNvPr>
              <p:cNvSpPr/>
              <p:nvPr/>
            </p:nvSpPr>
            <p:spPr bwMode="auto">
              <a:xfrm>
                <a:off x="7795833" y="2308633"/>
                <a:ext cx="3026242" cy="19327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production stage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0AD867-AC6F-4A3A-AFCD-6410D5ABB2C2}"/>
                  </a:ext>
                </a:extLst>
              </p:cNvPr>
              <p:cNvSpPr/>
              <p:nvPr/>
            </p:nvSpPr>
            <p:spPr bwMode="auto">
              <a:xfrm>
                <a:off x="4148799" y="2301596"/>
                <a:ext cx="3647034" cy="19327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test stage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DCC7C8-888E-ABD6-BF04-02288BE7BD33}"/>
                  </a:ext>
                </a:extLst>
              </p:cNvPr>
              <p:cNvSpPr/>
              <p:nvPr/>
            </p:nvSpPr>
            <p:spPr bwMode="auto">
              <a:xfrm>
                <a:off x="1117743" y="2294560"/>
                <a:ext cx="3026242" cy="19467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73152" rIns="182880" bIns="640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dev stage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A386A1-402D-C751-AFC9-3C6E3E24AC53}"/>
                </a:ext>
              </a:extLst>
            </p:cNvPr>
            <p:cNvGrpSpPr/>
            <p:nvPr/>
          </p:nvGrpSpPr>
          <p:grpSpPr>
            <a:xfrm>
              <a:off x="640443" y="2214335"/>
              <a:ext cx="2047204" cy="1436070"/>
              <a:chOff x="1069668" y="2769166"/>
              <a:chExt cx="2895211" cy="21450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9D169A0-68EA-3F1F-39EA-007EFF4041E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29F4A6-F676-B75D-1F75-86159679A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B1D6F3F-0574-2CE3-1DFD-8C787332A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518506-F83F-A832-9937-ABBFB7DA1A1F}"/>
                </a:ext>
              </a:extLst>
            </p:cNvPr>
            <p:cNvGrpSpPr/>
            <p:nvPr/>
          </p:nvGrpSpPr>
          <p:grpSpPr>
            <a:xfrm>
              <a:off x="2707988" y="2214335"/>
              <a:ext cx="3695589" cy="1436070"/>
              <a:chOff x="3372559" y="2802234"/>
              <a:chExt cx="3695589" cy="143607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74890FF-3BC4-EF39-44DE-34468EE78220}"/>
                  </a:ext>
                </a:extLst>
              </p:cNvPr>
              <p:cNvGrpSpPr/>
              <p:nvPr/>
            </p:nvGrpSpPr>
            <p:grpSpPr>
              <a:xfrm>
                <a:off x="3372559" y="2968157"/>
                <a:ext cx="1556489" cy="1104223"/>
                <a:chOff x="3618271" y="2939328"/>
                <a:chExt cx="2180595" cy="1246891"/>
              </a:xfrm>
            </p:grpSpPr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B336DB5F-AB48-4C6C-FDAF-1D9330528B01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0BB507E1-7B8E-42C9-FBFA-8A238D25D8E8}"/>
                    </a:ext>
                  </a:extLst>
                </p:cNvPr>
                <p:cNvSpPr/>
                <p:nvPr/>
              </p:nvSpPr>
              <p:spPr>
                <a:xfrm>
                  <a:off x="3940513" y="2939328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97155CC-1DF3-235C-F54C-87E3C9FABE97}"/>
                  </a:ext>
                </a:extLst>
              </p:cNvPr>
              <p:cNvGrpSpPr/>
              <p:nvPr/>
            </p:nvGrpSpPr>
            <p:grpSpPr>
              <a:xfrm>
                <a:off x="5020944" y="2802234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1795233-0A80-A60A-2A86-33E2E64D75EF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Test Workspace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3D4B39F-63DE-D571-CCA9-BB9C64D2C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C4349DEA-0D31-9587-95B0-EA9AD70D9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3701DAB-2E3A-4E7B-5040-87F664040F29}"/>
                </a:ext>
              </a:extLst>
            </p:cNvPr>
            <p:cNvGrpSpPr/>
            <p:nvPr/>
          </p:nvGrpSpPr>
          <p:grpSpPr>
            <a:xfrm>
              <a:off x="6387350" y="2216280"/>
              <a:ext cx="3669473" cy="1436070"/>
              <a:chOff x="7051921" y="2804179"/>
              <a:chExt cx="3669473" cy="14360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CCFAB8E-6A77-A834-66A4-CBE03E0F91A9}"/>
                  </a:ext>
                </a:extLst>
              </p:cNvPr>
              <p:cNvGrpSpPr/>
              <p:nvPr/>
            </p:nvGrpSpPr>
            <p:grpSpPr>
              <a:xfrm>
                <a:off x="7051921" y="2941908"/>
                <a:ext cx="1556489" cy="1104223"/>
                <a:chOff x="3618271" y="2944660"/>
                <a:chExt cx="2180595" cy="1246891"/>
              </a:xfrm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E18B032F-E030-2323-C06C-7CEA3A1351D5}"/>
                    </a:ext>
                  </a:extLst>
                </p:cNvPr>
                <p:cNvSpPr/>
                <p:nvPr/>
              </p:nvSpPr>
              <p:spPr>
                <a:xfrm>
                  <a:off x="3618271" y="3320992"/>
                  <a:ext cx="2180595" cy="424918"/>
                </a:xfrm>
                <a:prstGeom prst="rightArrow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AD75C58F-B775-EC29-27A6-7B7C030C3509}"/>
                    </a:ext>
                  </a:extLst>
                </p:cNvPr>
                <p:cNvSpPr/>
                <p:nvPr/>
              </p:nvSpPr>
              <p:spPr>
                <a:xfrm>
                  <a:off x="3902556" y="2944660"/>
                  <a:ext cx="1415265" cy="1246891"/>
                </a:xfrm>
                <a:prstGeom prst="roundRect">
                  <a:avLst/>
                </a:prstGeom>
                <a:solidFill>
                  <a:schemeClr val="accent2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Deploy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or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AB0DB76-C285-F002-F907-FDA396CBD452}"/>
                  </a:ext>
                </a:extLst>
              </p:cNvPr>
              <p:cNvGrpSpPr/>
              <p:nvPr/>
            </p:nvGrpSpPr>
            <p:grpSpPr>
              <a:xfrm>
                <a:off x="8674190" y="2804179"/>
                <a:ext cx="2047204" cy="1436070"/>
                <a:chOff x="1069668" y="2769166"/>
                <a:chExt cx="2895211" cy="214508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7C032D5-F758-B257-9B84-EE98D25D7462}"/>
                    </a:ext>
                  </a:extLst>
                </p:cNvPr>
                <p:cNvSpPr/>
                <p:nvPr/>
              </p:nvSpPr>
              <p:spPr bwMode="auto">
                <a:xfrm>
                  <a:off x="1069668" y="2769166"/>
                  <a:ext cx="2895211" cy="21450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Prod Workspace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3A0DC24-8282-CD99-C0F6-B2958E8E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68" y="3091406"/>
                  <a:ext cx="28952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CEDF77-C6FB-31F2-EC98-E75E11CC78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9497"/>
                <a:stretch/>
              </p:blipFill>
              <p:spPr>
                <a:xfrm>
                  <a:off x="1103650" y="3119484"/>
                  <a:ext cx="2838281" cy="17322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A748B-2505-8FD7-5CE6-E47E38B2DC41}"/>
              </a:ext>
            </a:extLst>
          </p:cNvPr>
          <p:cNvGrpSpPr/>
          <p:nvPr/>
        </p:nvGrpSpPr>
        <p:grpSpPr>
          <a:xfrm>
            <a:off x="1796248" y="4359817"/>
            <a:ext cx="922894" cy="1138489"/>
            <a:chOff x="1796248" y="4359817"/>
            <a:chExt cx="922894" cy="11384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F33AF805-2DC7-ED1B-49C9-11FC75A76750}"/>
                </a:ext>
              </a:extLst>
            </p:cNvPr>
            <p:cNvSpPr/>
            <p:nvPr/>
          </p:nvSpPr>
          <p:spPr bwMode="auto">
            <a:xfrm>
              <a:off x="1796248" y="4945425"/>
              <a:ext cx="922894" cy="552881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Dev DB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79651A-3CC9-1D9E-A73E-0F0EACF768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>
              <a:off x="2257695" y="4359817"/>
              <a:ext cx="14064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20DCE4-BAA0-1A51-7A45-D96372CED963}"/>
              </a:ext>
            </a:extLst>
          </p:cNvPr>
          <p:cNvGrpSpPr/>
          <p:nvPr/>
        </p:nvGrpSpPr>
        <p:grpSpPr>
          <a:xfrm>
            <a:off x="5157043" y="4332686"/>
            <a:ext cx="1748860" cy="1619559"/>
            <a:chOff x="5157043" y="4332686"/>
            <a:chExt cx="1748860" cy="16195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6338CEE5-1818-C211-6862-D028EF1FA85F}"/>
                </a:ext>
              </a:extLst>
            </p:cNvPr>
            <p:cNvSpPr/>
            <p:nvPr/>
          </p:nvSpPr>
          <p:spPr bwMode="auto">
            <a:xfrm>
              <a:off x="5157043" y="4918294"/>
              <a:ext cx="1748860" cy="1033951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Test 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9DD172-6ABE-175C-1FD3-C3AF8FA87C9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6031473" y="4332686"/>
              <a:ext cx="9007" cy="585608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18DF0D-23D5-8124-5393-DB361A432D8A}"/>
              </a:ext>
            </a:extLst>
          </p:cNvPr>
          <p:cNvGrpSpPr/>
          <p:nvPr/>
        </p:nvGrpSpPr>
        <p:grpSpPr>
          <a:xfrm>
            <a:off x="8648135" y="4350584"/>
            <a:ext cx="1748860" cy="1613963"/>
            <a:chOff x="8648135" y="4350584"/>
            <a:chExt cx="1748860" cy="1613963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70EF33F8-25CA-F0B0-B99A-728D5D29B98B}"/>
                </a:ext>
              </a:extLst>
            </p:cNvPr>
            <p:cNvSpPr/>
            <p:nvPr/>
          </p:nvSpPr>
          <p:spPr bwMode="auto">
            <a:xfrm>
              <a:off x="8648135" y="4930596"/>
              <a:ext cx="1748860" cy="1033951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Production 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DFB8B2-04C7-EE4C-45B7-22F8C4186C3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9522565" y="4350584"/>
              <a:ext cx="1" cy="580012"/>
            </a:xfrm>
            <a:prstGeom prst="straightConnector1">
              <a:avLst/>
            </a:prstGeom>
            <a:ln w="38100">
              <a:solidFill>
                <a:srgbClr val="2C2C2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79359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BD9-136C-CFBB-1692-00FBF0C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2993-9E5A-8214-EC87-86470F51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1101089"/>
            <a:ext cx="9838119" cy="558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44970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7279-DCB8-9C20-51C6-0987583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290B-9233-E4DE-9D40-CC7B3BD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38119" cy="559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21538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042D-DC02-1B97-38A3-4DB73A2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 Environment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289C-CFD4-31F0-44E4-54E3BF11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101089"/>
            <a:ext cx="9861024" cy="55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286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F45B-BD81-CE1C-06E0-C81C61F6A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E80C19-C6DB-F2E6-1E20-294815AD0847}"/>
              </a:ext>
            </a:extLst>
          </p:cNvPr>
          <p:cNvSpPr/>
          <p:nvPr/>
        </p:nvSpPr>
        <p:spPr bwMode="auto">
          <a:xfrm>
            <a:off x="320677" y="2300748"/>
            <a:ext cx="11704175" cy="462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38FB4-434A-8171-1DBB-64A281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D3873-6FB8-2529-7B40-134CC2750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331" y="911683"/>
            <a:ext cx="11604521" cy="1523494"/>
          </a:xfrm>
        </p:spPr>
        <p:txBody>
          <a:bodyPr/>
          <a:lstStyle/>
          <a:p>
            <a:r>
              <a:rPr lang="en-US" sz="1400" dirty="0"/>
              <a:t>High-level architecture for CI/CD with multiple target workspaces</a:t>
            </a:r>
          </a:p>
          <a:p>
            <a:pPr lvl="1"/>
            <a:r>
              <a:rPr lang="en-US" sz="1200" dirty="0"/>
              <a:t>Changes are propagated to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workspace using feature workspaces and pull requests</a:t>
            </a:r>
          </a:p>
          <a:p>
            <a:pPr lvl="1"/>
            <a:r>
              <a:rPr lang="en-US" sz="1200" dirty="0"/>
              <a:t>Changes pushed from </a:t>
            </a:r>
            <a:r>
              <a:rPr lang="en-US" sz="1050" b="1" dirty="0">
                <a:solidFill>
                  <a:srgbClr val="8A0000"/>
                </a:solidFill>
              </a:rPr>
              <a:t>DEV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TEST</a:t>
            </a:r>
            <a:r>
              <a:rPr lang="en-US" sz="1200" dirty="0"/>
              <a:t> to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r>
              <a:rPr lang="en-US" sz="1200" dirty="0"/>
              <a:t> during testing and approval process</a:t>
            </a:r>
          </a:p>
          <a:p>
            <a:pPr lvl="1"/>
            <a:r>
              <a:rPr lang="en-US" sz="1200" dirty="0"/>
              <a:t>Create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DEPLOY</a:t>
            </a:r>
            <a:r>
              <a:rPr lang="en-US" sz="1200" dirty="0"/>
              <a:t> workflow from </a:t>
            </a:r>
            <a:r>
              <a:rPr lang="en-US" sz="1200" b="1" dirty="0">
                <a:solidFill>
                  <a:srgbClr val="8A0000"/>
                </a:solidFill>
              </a:rPr>
              <a:t>PROD</a:t>
            </a:r>
          </a:p>
          <a:p>
            <a:pPr lvl="1"/>
            <a:r>
              <a:rPr lang="en-US" sz="1200" dirty="0"/>
              <a:t>Update customer tenants by running </a:t>
            </a:r>
            <a:r>
              <a:rPr lang="en-US" sz="1050" b="1" dirty="0">
                <a:solidFill>
                  <a:srgbClr val="8A0000"/>
                </a:solidFill>
              </a:rPr>
              <a:t>UPDATE</a:t>
            </a:r>
            <a:r>
              <a:rPr lang="en-US" sz="1200" dirty="0"/>
              <a:t> workflow from </a:t>
            </a:r>
            <a:r>
              <a:rPr lang="en-US" sz="1050" b="1" dirty="0">
                <a:solidFill>
                  <a:srgbClr val="8A0000"/>
                </a:solidFill>
              </a:rPr>
              <a:t>PROD</a:t>
            </a:r>
            <a:endParaRPr lang="en-US" sz="1200" b="1" dirty="0">
              <a:solidFill>
                <a:srgbClr val="8A0000"/>
              </a:solidFill>
            </a:endParaRPr>
          </a:p>
          <a:p>
            <a:pPr lvl="1"/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27C4AB-F793-B501-80A9-8EF1DA417F04}"/>
              </a:ext>
            </a:extLst>
          </p:cNvPr>
          <p:cNvGrpSpPr/>
          <p:nvPr/>
        </p:nvGrpSpPr>
        <p:grpSpPr>
          <a:xfrm>
            <a:off x="10394251" y="3218344"/>
            <a:ext cx="1433990" cy="1005914"/>
            <a:chOff x="9170468" y="1820410"/>
            <a:chExt cx="1599204" cy="11218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19C577-E89A-1284-FD45-0281C498B77D}"/>
                </a:ext>
              </a:extLst>
            </p:cNvPr>
            <p:cNvSpPr/>
            <p:nvPr/>
          </p:nvSpPr>
          <p:spPr bwMode="auto">
            <a:xfrm>
              <a:off x="9170468" y="1820410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 Workspace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6DBE19-93AC-224A-90A3-F443C65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89238" y="2003615"/>
              <a:ext cx="1567758" cy="90589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89C40-DC32-CC48-2F8A-3FE747C78045}"/>
              </a:ext>
            </a:extLst>
          </p:cNvPr>
          <p:cNvGrpSpPr/>
          <p:nvPr/>
        </p:nvGrpSpPr>
        <p:grpSpPr>
          <a:xfrm>
            <a:off x="10394251" y="4508228"/>
            <a:ext cx="1433990" cy="1005914"/>
            <a:chOff x="9157792" y="3176022"/>
            <a:chExt cx="1599204" cy="11218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26349-90D9-3A4C-EC83-E81E092E9BFF}"/>
                </a:ext>
              </a:extLst>
            </p:cNvPr>
            <p:cNvSpPr/>
            <p:nvPr/>
          </p:nvSpPr>
          <p:spPr bwMode="auto">
            <a:xfrm>
              <a:off x="9157792" y="3176022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 Workspace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F2F651-CA55-3F80-7113-374335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3359227"/>
              <a:ext cx="1567758" cy="905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84E14-2D2A-EAA7-AE05-DF5F847F75EE}"/>
              </a:ext>
            </a:extLst>
          </p:cNvPr>
          <p:cNvGrpSpPr/>
          <p:nvPr/>
        </p:nvGrpSpPr>
        <p:grpSpPr>
          <a:xfrm>
            <a:off x="10394251" y="5798111"/>
            <a:ext cx="1433990" cy="1005914"/>
            <a:chOff x="9157792" y="4510893"/>
            <a:chExt cx="1599204" cy="11218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FDCB06-3F75-A1B3-36C5-A79783633E49}"/>
                </a:ext>
              </a:extLst>
            </p:cNvPr>
            <p:cNvSpPr/>
            <p:nvPr/>
          </p:nvSpPr>
          <p:spPr bwMode="auto">
            <a:xfrm>
              <a:off x="9157792" y="4510893"/>
              <a:ext cx="1599204" cy="11218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 Workspace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575B89-AB1E-855A-6F2D-24F39EC5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497"/>
            <a:stretch/>
          </p:blipFill>
          <p:spPr>
            <a:xfrm>
              <a:off x="9176562" y="4694098"/>
              <a:ext cx="1567758" cy="9058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B93A22-4A19-0D7F-2ACB-BDE1B3B4DB95}"/>
              </a:ext>
            </a:extLst>
          </p:cNvPr>
          <p:cNvGrpSpPr/>
          <p:nvPr/>
        </p:nvGrpSpPr>
        <p:grpSpPr>
          <a:xfrm>
            <a:off x="8988726" y="4707790"/>
            <a:ext cx="1355408" cy="623485"/>
            <a:chOff x="7746116" y="3138774"/>
            <a:chExt cx="1511568" cy="69531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0823B1F-430E-2872-8182-EF467E43BB0B}"/>
                </a:ext>
              </a:extLst>
            </p:cNvPr>
            <p:cNvSpPr/>
            <p:nvPr/>
          </p:nvSpPr>
          <p:spPr>
            <a:xfrm>
              <a:off x="7746116" y="3345803"/>
              <a:ext cx="1511568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C9C127-394A-39B1-4F11-247473F4E60C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7FD7-2884-5210-E524-12ABC3E3F4BE}"/>
              </a:ext>
            </a:extLst>
          </p:cNvPr>
          <p:cNvGrpSpPr/>
          <p:nvPr/>
        </p:nvGrpSpPr>
        <p:grpSpPr>
          <a:xfrm>
            <a:off x="8956618" y="3955016"/>
            <a:ext cx="1465305" cy="623485"/>
            <a:chOff x="7732874" y="3138774"/>
            <a:chExt cx="1634127" cy="69531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808D61A7-6143-FF29-31B7-422EAD326A37}"/>
                </a:ext>
              </a:extLst>
            </p:cNvPr>
            <p:cNvSpPr/>
            <p:nvPr/>
          </p:nvSpPr>
          <p:spPr>
            <a:xfrm rot="20164903">
              <a:off x="7732874" y="3322511"/>
              <a:ext cx="1634127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64760B-4BF7-BF46-2A27-D1C29BD87A19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11990B-10AB-8CB7-6D3A-0234C1FFA32F}"/>
              </a:ext>
            </a:extLst>
          </p:cNvPr>
          <p:cNvGrpSpPr/>
          <p:nvPr/>
        </p:nvGrpSpPr>
        <p:grpSpPr>
          <a:xfrm>
            <a:off x="8968912" y="5483821"/>
            <a:ext cx="1373841" cy="623485"/>
            <a:chOff x="7709086" y="3138774"/>
            <a:chExt cx="1532125" cy="69531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C6E9EFEE-C0E8-4DBA-7196-77AB1798F864}"/>
                </a:ext>
              </a:extLst>
            </p:cNvPr>
            <p:cNvSpPr/>
            <p:nvPr/>
          </p:nvSpPr>
          <p:spPr>
            <a:xfrm rot="1096524">
              <a:off x="7709086" y="3338449"/>
              <a:ext cx="1532125" cy="29395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14CCEB-C301-4647-4911-12A724E090D8}"/>
                </a:ext>
              </a:extLst>
            </p:cNvPr>
            <p:cNvSpPr/>
            <p:nvPr/>
          </p:nvSpPr>
          <p:spPr>
            <a:xfrm>
              <a:off x="8069162" y="3138774"/>
              <a:ext cx="789135" cy="695319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CD9180-C827-6F10-8808-3383E2A82B74}"/>
              </a:ext>
            </a:extLst>
          </p:cNvPr>
          <p:cNvGrpSpPr/>
          <p:nvPr/>
        </p:nvGrpSpPr>
        <p:grpSpPr>
          <a:xfrm>
            <a:off x="4438439" y="2829932"/>
            <a:ext cx="670652" cy="1962908"/>
            <a:chOff x="3096230" y="2456361"/>
            <a:chExt cx="794609" cy="2388555"/>
          </a:xfrm>
          <a:solidFill>
            <a:schemeClr val="accent6">
              <a:lumMod val="50000"/>
            </a:schemeClr>
          </a:solidFill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96D12088-4CA4-6F00-1C09-0A4F89F3E4B6}"/>
                </a:ext>
              </a:extLst>
            </p:cNvPr>
            <p:cNvSpPr/>
            <p:nvPr/>
          </p:nvSpPr>
          <p:spPr>
            <a:xfrm rot="3083963">
              <a:off x="2233053" y="3497079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57A39AE-4BFE-FF87-ACF2-3DE7B464DD44}"/>
                </a:ext>
              </a:extLst>
            </p:cNvPr>
            <p:cNvSpPr/>
            <p:nvPr/>
          </p:nvSpPr>
          <p:spPr>
            <a:xfrm>
              <a:off x="3096230" y="3494084"/>
              <a:ext cx="794609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Custom</a:t>
              </a:r>
            </a:p>
            <a:p>
              <a:pPr algn="ctr"/>
              <a:r>
                <a:rPr lang="en-US" sz="800" b="1" dirty="0"/>
                <a:t>Export</a:t>
              </a:r>
            </a:p>
            <a:p>
              <a:pPr algn="ctr"/>
              <a:r>
                <a:rPr lang="en-US" sz="800" b="1" dirty="0"/>
                <a:t>Logic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A5708-CB58-0C44-10C8-0BE9A11C1166}"/>
              </a:ext>
            </a:extLst>
          </p:cNvPr>
          <p:cNvGrpSpPr/>
          <p:nvPr/>
        </p:nvGrpSpPr>
        <p:grpSpPr>
          <a:xfrm>
            <a:off x="5626701" y="3488098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228A1BB-095C-31C0-26DC-BDC640496E93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15BC40E-3DF9-CF9B-C980-91086E372CCC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761835-C6BE-7E7D-AE58-6760712B0A71}"/>
              </a:ext>
            </a:extLst>
          </p:cNvPr>
          <p:cNvGrpSpPr/>
          <p:nvPr/>
        </p:nvGrpSpPr>
        <p:grpSpPr>
          <a:xfrm>
            <a:off x="3184049" y="2461117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1FCCAF-0937-4642-3608-D39EC94FB3F1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9386F09-CAC5-CA7C-26BE-DECB431C34A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F3278830-78A7-67BC-CBEE-7BBF6004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36AC3-2FD1-CDDC-2D7F-2A5ECD52E755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D1E8AB6-8E0D-80FF-9417-AF1DD13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517" y="4605311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4C52404-8D30-5A39-395D-28A23DFA330F}"/>
              </a:ext>
            </a:extLst>
          </p:cNvPr>
          <p:cNvGrpSpPr/>
          <p:nvPr/>
        </p:nvGrpSpPr>
        <p:grpSpPr>
          <a:xfrm>
            <a:off x="511277" y="3764148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8BB4DB-F97D-1F46-A223-BB31DDE5EE9F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68223DF-6718-BA5A-973B-9E8F447E8DEA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4644F54-ED95-8E0C-216D-E429AA857A1B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AE2FFE8-3A6C-F639-1F78-C2D960D92F57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6650D2C-3165-F286-610E-355E66A7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5E8CC7F-7881-64E9-7643-BD89F97CD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F8E81F-719C-6E41-72A8-754A4DACB860}"/>
              </a:ext>
            </a:extLst>
          </p:cNvPr>
          <p:cNvSpPr/>
          <p:nvPr/>
        </p:nvSpPr>
        <p:spPr bwMode="auto">
          <a:xfrm>
            <a:off x="2437089" y="4299786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main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DDBE823-7866-E33D-0E15-848E7891352C}"/>
              </a:ext>
            </a:extLst>
          </p:cNvPr>
          <p:cNvGrpSpPr/>
          <p:nvPr/>
        </p:nvGrpSpPr>
        <p:grpSpPr>
          <a:xfrm>
            <a:off x="3327201" y="3484098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A39DF6C0-A26F-E3DC-F699-D0DE695EBEB0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81F9DEED-D709-F4A9-7641-248AF405D090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28D462E-A183-E019-A7C1-5CCD871BB4B7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B84732C-1E36-8564-17F5-55EA82A6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69" y="4632414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9B9C89FF-BE69-D995-3B33-7CBCA676FAEF}"/>
              </a:ext>
            </a:extLst>
          </p:cNvPr>
          <p:cNvSpPr/>
          <p:nvPr/>
        </p:nvSpPr>
        <p:spPr bwMode="auto">
          <a:xfrm>
            <a:off x="1962404" y="4632414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D1E30F-80BC-D2AF-5B39-39A86A2CB0DF}"/>
              </a:ext>
            </a:extLst>
          </p:cNvPr>
          <p:cNvGrpSpPr/>
          <p:nvPr/>
        </p:nvGrpSpPr>
        <p:grpSpPr>
          <a:xfrm>
            <a:off x="511277" y="5019373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63A811-2ED4-4F6D-7FA1-45C1AF129C35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5A85627-E6AE-7139-9DA6-6E6DC576FBC0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01B4FE0-311D-76A8-4FD0-63C0330211DF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9A291F1-991B-0CCA-1F08-E9BDC3D8BF5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F4B7C39D-D3FC-239D-BF76-82516E22B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EA88E7C-63E8-5667-0277-027D92035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DFFB71FF-B8CE-C434-570F-E6E094BAF856}"/>
              </a:ext>
            </a:extLst>
          </p:cNvPr>
          <p:cNvSpPr/>
          <p:nvPr/>
        </p:nvSpPr>
        <p:spPr bwMode="auto">
          <a:xfrm>
            <a:off x="1915104" y="5310939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C9DD7E-5EB9-7299-007E-B2ABD0E64B81}"/>
              </a:ext>
            </a:extLst>
          </p:cNvPr>
          <p:cNvGrpSpPr/>
          <p:nvPr/>
        </p:nvGrpSpPr>
        <p:grpSpPr>
          <a:xfrm>
            <a:off x="6772701" y="2795515"/>
            <a:ext cx="787303" cy="1962908"/>
            <a:chOff x="3234974" y="2420466"/>
            <a:chExt cx="932824" cy="2388555"/>
          </a:xfrm>
          <a:solidFill>
            <a:schemeClr val="accent6">
              <a:lumMod val="50000"/>
            </a:schemeClr>
          </a:solidFill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B112D48B-27DF-985B-108E-F31F9302B403}"/>
                </a:ext>
              </a:extLst>
            </p:cNvPr>
            <p:cNvSpPr/>
            <p:nvPr/>
          </p:nvSpPr>
          <p:spPr>
            <a:xfrm rot="3083963">
              <a:off x="2279650" y="3461184"/>
              <a:ext cx="2388555" cy="307119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8E54B17-1B0C-E00A-CA6D-4522D35458B3}"/>
                </a:ext>
              </a:extLst>
            </p:cNvPr>
            <p:cNvSpPr/>
            <p:nvPr/>
          </p:nvSpPr>
          <p:spPr>
            <a:xfrm>
              <a:off x="3234974" y="3565071"/>
              <a:ext cx="932824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Custom</a:t>
              </a:r>
            </a:p>
            <a:p>
              <a:pPr algn="ctr"/>
              <a:r>
                <a:rPr lang="en-US" sz="600" b="1" dirty="0"/>
                <a:t>Export</a:t>
              </a:r>
            </a:p>
            <a:p>
              <a:pPr algn="ctr"/>
              <a:r>
                <a:rPr lang="en-US" sz="600" b="1" dirty="0"/>
                <a:t>Logic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A3401F-8D09-E3B3-8EE9-0EA5215B944F}"/>
              </a:ext>
            </a:extLst>
          </p:cNvPr>
          <p:cNvGrpSpPr/>
          <p:nvPr/>
        </p:nvGrpSpPr>
        <p:grpSpPr>
          <a:xfrm>
            <a:off x="5397071" y="2466428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ABF603-D45A-50A8-5112-F0D06511915E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0EEAF9-1720-51BC-6D3E-AE7359231B6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08E7DA8F-2257-F58E-39F6-70B9BEF45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4E49F48-E179-14FE-73E2-36663880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7241F0-0CF5-108B-F8C4-E0D332D9BF85}"/>
              </a:ext>
            </a:extLst>
          </p:cNvPr>
          <p:cNvGrpSpPr/>
          <p:nvPr/>
        </p:nvGrpSpPr>
        <p:grpSpPr>
          <a:xfrm>
            <a:off x="7582999" y="2523046"/>
            <a:ext cx="1192444" cy="1009039"/>
            <a:chOff x="883076" y="1526449"/>
            <a:chExt cx="1562529" cy="1357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21D8F3-7EF8-E42D-B1D3-EEA769B33097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19D4A-B4F7-0A77-BFB2-4E300978E406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299E309-F9C9-C8D9-1875-5545032C9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36B457-98B2-6B38-B611-1BFDAC903DD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D10123-61F0-C4A9-41EE-2E8DE211D5DB}"/>
              </a:ext>
            </a:extLst>
          </p:cNvPr>
          <p:cNvGrpSpPr/>
          <p:nvPr/>
        </p:nvGrpSpPr>
        <p:grpSpPr>
          <a:xfrm>
            <a:off x="7778298" y="3519552"/>
            <a:ext cx="894300" cy="1225379"/>
            <a:chOff x="4834943" y="3266253"/>
            <a:chExt cx="1059598" cy="1491097"/>
          </a:xfrm>
          <a:solidFill>
            <a:schemeClr val="accent6">
              <a:lumMod val="50000"/>
            </a:schemeClr>
          </a:solidFill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54B700E-2B83-7678-4C5E-ED9B37FC0758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2442015-1E90-A836-7E39-F5351BD6DB82}"/>
                </a:ext>
              </a:extLst>
            </p:cNvPr>
            <p:cNvSpPr/>
            <p:nvPr/>
          </p:nvSpPr>
          <p:spPr>
            <a:xfrm>
              <a:off x="4834943" y="3565071"/>
              <a:ext cx="1059598" cy="688881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 Deserialization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A3042D51-6A4E-A5B2-859D-B6894908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91" y="4591296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827237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3DB9-AC79-9F80-C177-3432EE03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D448-E11F-12D4-3C6B-6F81A664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C41D-4AC2-C95D-F977-EAF396F2F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65243"/>
          </a:xfrm>
        </p:spPr>
        <p:txBody>
          <a:bodyPr/>
          <a:lstStyle/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Fabric Strategies for CI/CD and Automating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Creating Workspace Items using the Fabric REST APIs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Challenges in Fabric CI/CD and Solution Deployment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Configuring Datasource Paths using Deployment Parameters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Deploying and Updating Solutions from a Source Workspace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Exporting and Deploying Solutions using Solution Folders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Connecting Workspaces using Fabric GIT Integration</a:t>
            </a:r>
          </a:p>
          <a:p>
            <a:pPr marL="403225" indent="-403225">
              <a:buFont typeface="Wingdings" panose="05000000000000000000" pitchFamily="2" charset="2"/>
              <a:buChar char="ü"/>
            </a:pPr>
            <a:r>
              <a:rPr lang="en-US" dirty="0"/>
              <a:t>Setting Up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3162178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B6B9-767E-E6CE-D106-864242ED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CC731-9521-EDC4-DF78-B0381B6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Motivation for Custom API-driven Pipelines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B93BE7E-D766-D7DE-762B-78F8D0C0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016758"/>
          </a:xfrm>
        </p:spPr>
        <p:txBody>
          <a:bodyPr/>
          <a:lstStyle/>
          <a:p>
            <a:r>
              <a:rPr lang="en-US" dirty="0"/>
              <a:t>Staged deployment used to push changes between environments like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sz="2000" dirty="0"/>
              <a:t>&gt;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sz="2000" dirty="0"/>
              <a:t> &gt;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creates downstream workspaces on demand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 pushes out full update to all workspace items or partial update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b="1" dirty="0">
                <a:solidFill>
                  <a:srgbClr val="8A0000"/>
                </a:solidFill>
              </a:rPr>
              <a:t> </a:t>
            </a:r>
            <a:r>
              <a:rPr lang="en-US" sz="1800" b="1" dirty="0">
                <a:solidFill>
                  <a:srgbClr val="8A0000"/>
                </a:solidFill>
              </a:rPr>
              <a:t>UPDATE</a:t>
            </a:r>
            <a:r>
              <a:rPr lang="en-US" dirty="0"/>
              <a:t> workflows can cross environments such as Entra Id tenant boundaries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Building each stage requires configuring different datasource paths 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DEPLOY</a:t>
            </a:r>
            <a:r>
              <a:rPr lang="en-US" dirty="0"/>
              <a:t> workflow for must configure datasources differently for </a:t>
            </a:r>
            <a:r>
              <a:rPr lang="en-US" sz="1800" b="1" dirty="0">
                <a:solidFill>
                  <a:srgbClr val="8A0000"/>
                </a:solidFill>
              </a:rPr>
              <a:t>DEV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8A0000"/>
                </a:solidFill>
              </a:rPr>
              <a:t>TEST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8A0000"/>
                </a:solidFill>
              </a:rPr>
              <a:t>PROD</a:t>
            </a:r>
            <a:endParaRPr lang="en-US" b="1" dirty="0">
              <a:solidFill>
                <a:srgbClr val="8A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ADBF5-EE00-078F-D529-9582A59FA2ED}"/>
              </a:ext>
            </a:extLst>
          </p:cNvPr>
          <p:cNvGrpSpPr/>
          <p:nvPr/>
        </p:nvGrpSpPr>
        <p:grpSpPr>
          <a:xfrm>
            <a:off x="1216497" y="2795430"/>
            <a:ext cx="9704332" cy="2060786"/>
            <a:chOff x="1117743" y="2364968"/>
            <a:chExt cx="9704332" cy="20607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7F71C3-7591-BB02-AED9-2444906D9C6A}"/>
                </a:ext>
              </a:extLst>
            </p:cNvPr>
            <p:cNvSpPr/>
            <p:nvPr/>
          </p:nvSpPr>
          <p:spPr bwMode="auto">
            <a:xfrm>
              <a:off x="7795833" y="2379040"/>
              <a:ext cx="3026242" cy="2046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5C65FF-51D2-1A77-EDA1-79D7E0B9ECD4}"/>
                </a:ext>
              </a:extLst>
            </p:cNvPr>
            <p:cNvSpPr/>
            <p:nvPr/>
          </p:nvSpPr>
          <p:spPr bwMode="auto">
            <a:xfrm>
              <a:off x="4148799" y="2372004"/>
              <a:ext cx="3647034" cy="20467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52441F-F6B3-785E-BEC5-92116BE37811}"/>
                </a:ext>
              </a:extLst>
            </p:cNvPr>
            <p:cNvSpPr/>
            <p:nvPr/>
          </p:nvSpPr>
          <p:spPr bwMode="auto">
            <a:xfrm>
              <a:off x="1117743" y="2364968"/>
              <a:ext cx="3026242" cy="2053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640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Entra Id tenant 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4B53B-ABE3-87B7-2B43-67E042C19F12}"/>
              </a:ext>
            </a:extLst>
          </p:cNvPr>
          <p:cNvGrpSpPr/>
          <p:nvPr/>
        </p:nvGrpSpPr>
        <p:grpSpPr>
          <a:xfrm>
            <a:off x="1423432" y="3053076"/>
            <a:ext cx="2047204" cy="1436070"/>
            <a:chOff x="1069668" y="2769166"/>
            <a:chExt cx="2895211" cy="2145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EEAA03-FE83-1679-A338-62DBF441E319}"/>
                </a:ext>
              </a:extLst>
            </p:cNvPr>
            <p:cNvSpPr/>
            <p:nvPr/>
          </p:nvSpPr>
          <p:spPr bwMode="auto">
            <a:xfrm>
              <a:off x="1069668" y="2769166"/>
              <a:ext cx="2895211" cy="2145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Dev Workspace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A503C9-52A5-AF12-D312-08B73F9B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68" y="3091406"/>
              <a:ext cx="289521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FC17-6734-0D91-34BF-B51A116C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97"/>
            <a:stretch/>
          </p:blipFill>
          <p:spPr>
            <a:xfrm>
              <a:off x="1103650" y="3119484"/>
              <a:ext cx="2838281" cy="173221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E9446-56BC-8E09-6CC8-A6C62621101D}"/>
              </a:ext>
            </a:extLst>
          </p:cNvPr>
          <p:cNvGrpSpPr/>
          <p:nvPr/>
        </p:nvGrpSpPr>
        <p:grpSpPr>
          <a:xfrm>
            <a:off x="3490977" y="3053076"/>
            <a:ext cx="3695589" cy="1436070"/>
            <a:chOff x="3372559" y="2802234"/>
            <a:chExt cx="3695589" cy="1436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95A7D9-7048-A970-7853-00CD8A9E285B}"/>
                </a:ext>
              </a:extLst>
            </p:cNvPr>
            <p:cNvGrpSpPr/>
            <p:nvPr/>
          </p:nvGrpSpPr>
          <p:grpSpPr>
            <a:xfrm>
              <a:off x="3372559" y="2968157"/>
              <a:ext cx="1556489" cy="1104223"/>
              <a:chOff x="3618271" y="2939328"/>
              <a:chExt cx="2180595" cy="1246891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0C3A386-CC33-44DD-B61B-1DE22F803F80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54F0A82-C475-3697-DFB6-78D8679D6DC3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649978-988A-E3B0-05B2-67BD90D8297D}"/>
                </a:ext>
              </a:extLst>
            </p:cNvPr>
            <p:cNvGrpSpPr/>
            <p:nvPr/>
          </p:nvGrpSpPr>
          <p:grpSpPr>
            <a:xfrm>
              <a:off x="5020944" y="2802234"/>
              <a:ext cx="2047204" cy="1436070"/>
              <a:chOff x="1069668" y="2769166"/>
              <a:chExt cx="2895211" cy="21450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605763-63D7-E776-6F8B-AEBDDE229696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6215A1-C16A-5C69-AA4C-32B94361C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972069-9F3E-79DF-8E96-A73B8853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73173C-0EAC-FAA2-ADCA-B48E90F60B75}"/>
              </a:ext>
            </a:extLst>
          </p:cNvPr>
          <p:cNvGrpSpPr/>
          <p:nvPr/>
        </p:nvGrpSpPr>
        <p:grpSpPr>
          <a:xfrm>
            <a:off x="7170339" y="3055021"/>
            <a:ext cx="3669473" cy="1436070"/>
            <a:chOff x="7051921" y="2804179"/>
            <a:chExt cx="3669473" cy="1436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91689D-03CF-10B7-2BDF-9D594AA5EDF1}"/>
                </a:ext>
              </a:extLst>
            </p:cNvPr>
            <p:cNvGrpSpPr/>
            <p:nvPr/>
          </p:nvGrpSpPr>
          <p:grpSpPr>
            <a:xfrm>
              <a:off x="7051921" y="2937186"/>
              <a:ext cx="1556489" cy="1104223"/>
              <a:chOff x="3618271" y="2939328"/>
              <a:chExt cx="2180595" cy="1246891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0F634960-6A1E-8148-C414-E9B21CB92215}"/>
                  </a:ext>
                </a:extLst>
              </p:cNvPr>
              <p:cNvSpPr/>
              <p:nvPr/>
            </p:nvSpPr>
            <p:spPr>
              <a:xfrm>
                <a:off x="3618271" y="3320992"/>
                <a:ext cx="2180595" cy="424918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BFAFBE5-C15E-5EA0-5A35-E0EBE9E6A28E}"/>
                  </a:ext>
                </a:extLst>
              </p:cNvPr>
              <p:cNvSpPr/>
              <p:nvPr/>
            </p:nvSpPr>
            <p:spPr>
              <a:xfrm>
                <a:off x="3940513" y="2939328"/>
                <a:ext cx="1415265" cy="1246891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Deploy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Items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741CD2-44BC-BEA4-E27E-758C35225648}"/>
                </a:ext>
              </a:extLst>
            </p:cNvPr>
            <p:cNvGrpSpPr/>
            <p:nvPr/>
          </p:nvGrpSpPr>
          <p:grpSpPr>
            <a:xfrm>
              <a:off x="8674190" y="2804179"/>
              <a:ext cx="2047204" cy="1436070"/>
              <a:chOff x="1069668" y="2769166"/>
              <a:chExt cx="2895211" cy="214508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3D5F6C-0A69-6225-40EA-3DB911504EB0}"/>
                  </a:ext>
                </a:extLst>
              </p:cNvPr>
              <p:cNvSpPr/>
              <p:nvPr/>
            </p:nvSpPr>
            <p:spPr bwMode="auto">
              <a:xfrm>
                <a:off x="1069668" y="2769166"/>
                <a:ext cx="2895211" cy="2145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E04734-D2DC-34E1-8DB0-1F6D78148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68" y="3091406"/>
                <a:ext cx="289521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B33DC3-161C-D32D-A11D-E698D45C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9497"/>
              <a:stretch/>
            </p:blipFill>
            <p:spPr>
              <a:xfrm>
                <a:off x="1103650" y="3119484"/>
                <a:ext cx="2838281" cy="1732212"/>
              </a:xfrm>
              <a:prstGeom prst="rect">
                <a:avLst/>
              </a:prstGeom>
            </p:spPr>
          </p:pic>
        </p:grp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E3A5E6-730F-61AE-8915-9AA8C6E10EB4}"/>
              </a:ext>
            </a:extLst>
          </p:cNvPr>
          <p:cNvSpPr/>
          <p:nvPr/>
        </p:nvSpPr>
        <p:spPr>
          <a:xfrm>
            <a:off x="3715352" y="3222433"/>
            <a:ext cx="1010203" cy="1104223"/>
          </a:xfrm>
          <a:prstGeom prst="round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89E85D-7D85-DA93-FFB9-F69A9E0F0F2D}"/>
              </a:ext>
            </a:extLst>
          </p:cNvPr>
          <p:cNvGrpSpPr/>
          <p:nvPr/>
        </p:nvGrpSpPr>
        <p:grpSpPr>
          <a:xfrm>
            <a:off x="7186938" y="3195062"/>
            <a:ext cx="1556489" cy="1104222"/>
            <a:chOff x="3618271" y="2939328"/>
            <a:chExt cx="2180595" cy="1246891"/>
          </a:xfrm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5D48D24A-49FB-8F99-4F77-75B17AD8DB62}"/>
                </a:ext>
              </a:extLst>
            </p:cNvPr>
            <p:cNvSpPr/>
            <p:nvPr/>
          </p:nvSpPr>
          <p:spPr>
            <a:xfrm>
              <a:off x="3618271" y="3320992"/>
              <a:ext cx="2180595" cy="424918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9902615-E9B1-4D79-02BF-584D44C9DF21}"/>
                </a:ext>
              </a:extLst>
            </p:cNvPr>
            <p:cNvSpPr/>
            <p:nvPr/>
          </p:nvSpPr>
          <p:spPr>
            <a:xfrm>
              <a:off x="3926738" y="2939328"/>
              <a:ext cx="1415264" cy="1246891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Deploy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853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1D49-AB9B-6B3D-BA4C-C108D3F2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EEFBE21-F539-49EC-7F73-FB8C97AF2653}"/>
              </a:ext>
            </a:extLst>
          </p:cNvPr>
          <p:cNvSpPr/>
          <p:nvPr/>
        </p:nvSpPr>
        <p:spPr bwMode="auto">
          <a:xfrm>
            <a:off x="432311" y="2549141"/>
            <a:ext cx="11801475" cy="4158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05B38-6009-611F-C6EF-0BDB8CEF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 for Multitenant Scenario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8E4A4-8AB1-A78C-71F2-6776BC686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This is the architecture used by the open-source project </a:t>
            </a:r>
            <a:r>
              <a:rPr lang="en-US" sz="2000" b="1" dirty="0">
                <a:solidFill>
                  <a:srgbClr val="6C0000"/>
                </a:solidFill>
              </a:rPr>
              <a:t>fabric-</a:t>
            </a:r>
            <a:r>
              <a:rPr lang="en-US" sz="2000" b="1" dirty="0" err="1">
                <a:solidFill>
                  <a:srgbClr val="6C0000"/>
                </a:solidFill>
              </a:rPr>
              <a:t>cicd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More info: </a:t>
            </a:r>
            <a:r>
              <a:rPr lang="en-US" dirty="0">
                <a:solidFill>
                  <a:srgbClr val="6C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https://microsoft.github.io/fabric-cicd/latest/</a:t>
            </a:r>
            <a:r>
              <a:rPr lang="en-US" dirty="0"/>
              <a:t>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E25133-8156-158E-115E-529E3CD3A2CF}"/>
              </a:ext>
            </a:extLst>
          </p:cNvPr>
          <p:cNvGrpSpPr/>
          <p:nvPr/>
        </p:nvGrpSpPr>
        <p:grpSpPr>
          <a:xfrm>
            <a:off x="6096656" y="3794527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C3762D83-54BA-B2DB-B6A3-BB8DDB300DD5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9D8A74E-810D-1ED7-463C-77E1B41E6387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5B9F5B-07D1-4302-83C9-03625C8C81AA}"/>
              </a:ext>
            </a:extLst>
          </p:cNvPr>
          <p:cNvGrpSpPr/>
          <p:nvPr/>
        </p:nvGrpSpPr>
        <p:grpSpPr>
          <a:xfrm>
            <a:off x="3290486" y="2711265"/>
            <a:ext cx="1192444" cy="1009039"/>
            <a:chOff x="883076" y="1526449"/>
            <a:chExt cx="1562529" cy="135792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BBDE8F2-B8AC-3787-2388-0946D167CAF6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49FDA4-BC8E-C119-5FE5-946E3A944ED9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Features Workspace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50EE64E-DE53-04CF-0B8E-3FA4EBE93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C2040A-5C82-6F34-7D67-96AA3131471E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84F2B-85C7-C8DE-E0FA-54449BCD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54" y="4869057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E2FC863E-998C-5045-E2F3-46E1191257FF}"/>
              </a:ext>
            </a:extLst>
          </p:cNvPr>
          <p:cNvGrpSpPr/>
          <p:nvPr/>
        </p:nvGrpSpPr>
        <p:grpSpPr>
          <a:xfrm>
            <a:off x="617714" y="4014296"/>
            <a:ext cx="1923213" cy="1259888"/>
            <a:chOff x="153319" y="1451872"/>
            <a:chExt cx="1408499" cy="132228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9B5E964-F81F-A959-4A4D-72B150DD0BC3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5399D3B-5A7A-9196-4FF7-67A8EEED3F7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6A96443-A9EB-74DA-1B1A-57C6073D7B5D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D8796BD-A101-6C67-28B8-3872689AAA69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3C757CCA-31F9-4222-7589-0BC13F881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256B9E6-F136-2FF4-AD5C-88A1DD43E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8A193B-2BB9-48CB-ECE8-D7AB54B19CCB}"/>
              </a:ext>
            </a:extLst>
          </p:cNvPr>
          <p:cNvSpPr/>
          <p:nvPr/>
        </p:nvSpPr>
        <p:spPr bwMode="auto">
          <a:xfrm>
            <a:off x="2543526" y="4549934"/>
            <a:ext cx="2118434" cy="148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Lowest Branch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A6CA00B-8DE2-C6E6-2039-82C581D0589A}"/>
              </a:ext>
            </a:extLst>
          </p:cNvPr>
          <p:cNvGrpSpPr/>
          <p:nvPr/>
        </p:nvGrpSpPr>
        <p:grpSpPr>
          <a:xfrm>
            <a:off x="3433638" y="3734246"/>
            <a:ext cx="789807" cy="1107198"/>
            <a:chOff x="3278420" y="2529374"/>
            <a:chExt cx="1034930" cy="139176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4FEF40D8-0B1A-53DD-23EF-B1A5B8A67571}"/>
                </a:ext>
              </a:extLst>
            </p:cNvPr>
            <p:cNvSpPr/>
            <p:nvPr/>
          </p:nvSpPr>
          <p:spPr>
            <a:xfrm rot="5400000">
              <a:off x="2937761" y="3079158"/>
              <a:ext cx="1376026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46E8CA7D-4FA5-78FB-CECC-40921ECC61B5}"/>
                </a:ext>
              </a:extLst>
            </p:cNvPr>
            <p:cNvSpPr/>
            <p:nvPr/>
          </p:nvSpPr>
          <p:spPr>
            <a:xfrm rot="16200000">
              <a:off x="3290805" y="3071287"/>
              <a:ext cx="1391768" cy="307942"/>
            </a:xfrm>
            <a:prstGeom prst="rightArrow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4B3AE95-F9CD-49FB-9DCB-B072DA4EA9A1}"/>
                </a:ext>
              </a:extLst>
            </p:cNvPr>
            <p:cNvSpPr/>
            <p:nvPr/>
          </p:nvSpPr>
          <p:spPr>
            <a:xfrm>
              <a:off x="3278420" y="2881402"/>
              <a:ext cx="1034930" cy="52462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/>
                <a:t>GIT Integrated Serialization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0189813-2642-14ED-39C7-DEA5362AC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406" y="4882562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B48C2EE4-5145-02A3-DC43-9BA9879F9939}"/>
              </a:ext>
            </a:extLst>
          </p:cNvPr>
          <p:cNvSpPr/>
          <p:nvPr/>
        </p:nvSpPr>
        <p:spPr bwMode="auto">
          <a:xfrm>
            <a:off x="2068841" y="4882562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4D5219-4D9E-0629-7FE8-7060E5C3BEFE}"/>
              </a:ext>
            </a:extLst>
          </p:cNvPr>
          <p:cNvGrpSpPr/>
          <p:nvPr/>
        </p:nvGrpSpPr>
        <p:grpSpPr>
          <a:xfrm>
            <a:off x="617714" y="5269521"/>
            <a:ext cx="1923213" cy="1259888"/>
            <a:chOff x="153319" y="1451872"/>
            <a:chExt cx="1408499" cy="1322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6BD8492-F4AC-707D-FA9A-4E060A60BBB6}"/>
                </a:ext>
              </a:extLst>
            </p:cNvPr>
            <p:cNvSpPr/>
            <p:nvPr/>
          </p:nvSpPr>
          <p:spPr bwMode="auto">
            <a:xfrm>
              <a:off x="153319" y="1451872"/>
              <a:ext cx="1408499" cy="1322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feature01 Branch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0E3598E-77B3-1444-1194-785B0895AA4D}"/>
                </a:ext>
              </a:extLst>
            </p:cNvPr>
            <p:cNvGrpSpPr/>
            <p:nvPr/>
          </p:nvGrpSpPr>
          <p:grpSpPr>
            <a:xfrm>
              <a:off x="221295" y="1687276"/>
              <a:ext cx="816587" cy="1009040"/>
              <a:chOff x="883076" y="1526449"/>
              <a:chExt cx="1070021" cy="135792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B754BA3-1E47-8D80-F916-99C533F92DC3}"/>
                  </a:ext>
                </a:extLst>
              </p:cNvPr>
              <p:cNvGrpSpPr/>
              <p:nvPr/>
            </p:nvGrpSpPr>
            <p:grpSpPr>
              <a:xfrm>
                <a:off x="883076" y="1526449"/>
                <a:ext cx="1070021" cy="1357924"/>
                <a:chOff x="883076" y="1526449"/>
                <a:chExt cx="1070021" cy="13579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1BB3DBF-6A3A-83C2-A0AF-8FBC5C1F4860}"/>
                    </a:ext>
                  </a:extLst>
                </p:cNvPr>
                <p:cNvSpPr/>
                <p:nvPr/>
              </p:nvSpPr>
              <p:spPr bwMode="auto">
                <a:xfrm>
                  <a:off x="883076" y="1526449"/>
                  <a:ext cx="1070021" cy="13579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Feature01 Workspace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20652C41-C776-A9F5-6287-B96B71DB2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971" y="1723778"/>
                  <a:ext cx="991732" cy="1106547"/>
                </a:xfrm>
                <a:prstGeom prst="rect">
                  <a:avLst/>
                </a:prstGeom>
              </p:spPr>
            </p:pic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49A3285-E8A0-71B3-0913-719BE114E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76" y="1699628"/>
                <a:ext cx="1070021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76F20F37-803F-F14F-27FF-2C4E38F01BF1}"/>
              </a:ext>
            </a:extLst>
          </p:cNvPr>
          <p:cNvSpPr/>
          <p:nvPr/>
        </p:nvSpPr>
        <p:spPr bwMode="auto">
          <a:xfrm>
            <a:off x="2021541" y="5561087"/>
            <a:ext cx="879925" cy="251026"/>
          </a:xfrm>
          <a:prstGeom prst="rightArrow">
            <a:avLst>
              <a:gd name="adj1" fmla="val 64465"/>
              <a:gd name="adj2" fmla="val 50000"/>
            </a:avLst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pull requests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B96C531-E1EC-D9AB-3294-DB6F5535452B}"/>
              </a:ext>
            </a:extLst>
          </p:cNvPr>
          <p:cNvGrpSpPr/>
          <p:nvPr/>
        </p:nvGrpSpPr>
        <p:grpSpPr>
          <a:xfrm>
            <a:off x="8318090" y="2737730"/>
            <a:ext cx="1192444" cy="1009039"/>
            <a:chOff x="883076" y="1526449"/>
            <a:chExt cx="1562529" cy="13579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2E80B27-FD53-4CEF-1B6B-78DD0DB5AA5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E08283-DEDA-BD50-96D9-6B3E1794C817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Test Workspace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84C0CD47-50C3-EDAD-6611-269DDF809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3BF9D45-4F41-0B94-D8FF-952D5623802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824328-638B-F2BE-198B-AA2F5A76F3DB}"/>
              </a:ext>
            </a:extLst>
          </p:cNvPr>
          <p:cNvGrpSpPr/>
          <p:nvPr/>
        </p:nvGrpSpPr>
        <p:grpSpPr>
          <a:xfrm>
            <a:off x="10825972" y="2697822"/>
            <a:ext cx="1192444" cy="1009039"/>
            <a:chOff x="883076" y="1526449"/>
            <a:chExt cx="1562529" cy="1357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7E08D-8901-DDB9-1550-017BEAE7423D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37685A-8333-8EE7-B158-AFA7409A2BF5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Prod Workspace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ECA2F7-6033-F340-F19C-D61F3D0A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6A801D-D219-6F68-C13F-D9275E04FF6D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101E1-B5EC-E7D0-B552-6D324ED63769}"/>
              </a:ext>
            </a:extLst>
          </p:cNvPr>
          <p:cNvGrpSpPr/>
          <p:nvPr/>
        </p:nvGrpSpPr>
        <p:grpSpPr>
          <a:xfrm>
            <a:off x="4656604" y="5104741"/>
            <a:ext cx="1116654" cy="545883"/>
            <a:chOff x="1567798" y="3101946"/>
            <a:chExt cx="1426257" cy="664255"/>
          </a:xfrm>
          <a:solidFill>
            <a:schemeClr val="accent6">
              <a:lumMod val="50000"/>
            </a:schemeClr>
          </a:solidFill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0D5FD13-0943-A9B2-EA45-6BADABA58B85}"/>
                </a:ext>
              </a:extLst>
            </p:cNvPr>
            <p:cNvSpPr/>
            <p:nvPr/>
          </p:nvSpPr>
          <p:spPr>
            <a:xfrm>
              <a:off x="1567798" y="3276366"/>
              <a:ext cx="1426257" cy="315417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53EF76-91B3-7B00-0EE0-0E259E04D178}"/>
                </a:ext>
              </a:extLst>
            </p:cNvPr>
            <p:cNvSpPr/>
            <p:nvPr/>
          </p:nvSpPr>
          <p:spPr>
            <a:xfrm>
              <a:off x="1806115" y="3101946"/>
              <a:ext cx="836922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PR from Lowest </a:t>
              </a:r>
              <a:r>
                <a:rPr lang="en-US" sz="800" b="1" dirty="0" err="1"/>
                <a:t>Brnach</a:t>
              </a:r>
              <a:endParaRPr lang="en-US" sz="800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7978E7-209E-94C8-1459-13A767D3BA1B}"/>
              </a:ext>
            </a:extLst>
          </p:cNvPr>
          <p:cNvGrpSpPr/>
          <p:nvPr/>
        </p:nvGrpSpPr>
        <p:grpSpPr>
          <a:xfrm>
            <a:off x="5843853" y="2751091"/>
            <a:ext cx="1192444" cy="1009039"/>
            <a:chOff x="883076" y="1526449"/>
            <a:chExt cx="1562529" cy="135792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C428DB-5C70-26A9-51B2-31D647ECF940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46D3A7-C221-26A5-7BAA-FF06C1C9BE23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3657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Dev Workspace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5018746-2466-F9BE-3983-89DE25C79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188CE4-4470-17D0-5D51-A1E5A1057258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3E3113-9157-C7CE-9568-C3A09830FBA1}"/>
              </a:ext>
            </a:extLst>
          </p:cNvPr>
          <p:cNvGrpSpPr/>
          <p:nvPr/>
        </p:nvGrpSpPr>
        <p:grpSpPr>
          <a:xfrm>
            <a:off x="8594387" y="3808032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B2B22B7-3298-1781-C8A9-52C962B1551A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E41A213-AFE5-7E25-10AC-4408B352E94F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F6CDF0EB-DC7D-43C3-6BF1-DAC5C7383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85" y="4882562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61A9D76-D24C-F19D-69E2-0C7693FAC075}"/>
              </a:ext>
            </a:extLst>
          </p:cNvPr>
          <p:cNvGrpSpPr/>
          <p:nvPr/>
        </p:nvGrpSpPr>
        <p:grpSpPr>
          <a:xfrm>
            <a:off x="7140995" y="5118246"/>
            <a:ext cx="1116654" cy="545883"/>
            <a:chOff x="1567798" y="3101946"/>
            <a:chExt cx="1426257" cy="664255"/>
          </a:xfrm>
          <a:solidFill>
            <a:schemeClr val="accent6">
              <a:lumMod val="50000"/>
            </a:schemeClr>
          </a:solidFill>
        </p:grpSpPr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C84EAFFD-D1C9-91B6-0317-7B1D30800607}"/>
                </a:ext>
              </a:extLst>
            </p:cNvPr>
            <p:cNvSpPr/>
            <p:nvPr/>
          </p:nvSpPr>
          <p:spPr>
            <a:xfrm>
              <a:off x="1567798" y="3276366"/>
              <a:ext cx="1426257" cy="315417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4BFE1-BE3B-9F81-3908-E7A9B5FA6411}"/>
                </a:ext>
              </a:extLst>
            </p:cNvPr>
            <p:cNvSpPr/>
            <p:nvPr/>
          </p:nvSpPr>
          <p:spPr>
            <a:xfrm>
              <a:off x="1806115" y="3101946"/>
              <a:ext cx="836922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Pull Request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5570FE7-0FE2-E00D-F7A2-60B596A922BE}"/>
              </a:ext>
            </a:extLst>
          </p:cNvPr>
          <p:cNvGrpSpPr/>
          <p:nvPr/>
        </p:nvGrpSpPr>
        <p:grpSpPr>
          <a:xfrm>
            <a:off x="11127417" y="3756040"/>
            <a:ext cx="686838" cy="1225379"/>
            <a:chOff x="4958972" y="3266253"/>
            <a:chExt cx="813789" cy="1491097"/>
          </a:xfrm>
          <a:solidFill>
            <a:schemeClr val="accent6">
              <a:lumMod val="50000"/>
            </a:schemeClr>
          </a:solidFill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B815E76-56EF-13AC-3EBE-63AE82DE79D2}"/>
                </a:ext>
              </a:extLst>
            </p:cNvPr>
            <p:cNvSpPr/>
            <p:nvPr/>
          </p:nvSpPr>
          <p:spPr>
            <a:xfrm rot="16200000">
              <a:off x="4610307" y="3829349"/>
              <a:ext cx="1491097" cy="364906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3DE0EE-CF16-35BE-5CC3-FA4C38F84FF8}"/>
                </a:ext>
              </a:extLst>
            </p:cNvPr>
            <p:cNvSpPr/>
            <p:nvPr/>
          </p:nvSpPr>
          <p:spPr>
            <a:xfrm>
              <a:off x="4958972" y="3568092"/>
              <a:ext cx="813789" cy="634366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Custom</a:t>
              </a:r>
            </a:p>
            <a:p>
              <a:pPr algn="ctr"/>
              <a:r>
                <a:rPr lang="en-US" sz="700" b="1" dirty="0"/>
                <a:t>Import</a:t>
              </a:r>
            </a:p>
            <a:p>
              <a:pPr algn="ctr"/>
              <a:r>
                <a:rPr lang="en-US" sz="700" b="1" dirty="0"/>
                <a:t>Logic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EF72733D-BD28-B0D7-64E3-51E2FD72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515" y="4830570"/>
            <a:ext cx="1194487" cy="1009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A747653-C53E-A1A3-1973-E854B1E1B017}"/>
              </a:ext>
            </a:extLst>
          </p:cNvPr>
          <p:cNvGrpSpPr/>
          <p:nvPr/>
        </p:nvGrpSpPr>
        <p:grpSpPr>
          <a:xfrm>
            <a:off x="9641367" y="5066254"/>
            <a:ext cx="1116654" cy="545883"/>
            <a:chOff x="1567798" y="3101946"/>
            <a:chExt cx="1426257" cy="664255"/>
          </a:xfrm>
          <a:solidFill>
            <a:schemeClr val="accent6">
              <a:lumMod val="50000"/>
            </a:schemeClr>
          </a:solidFill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BA117B98-1816-845A-B769-4D0CD9602BE4}"/>
                </a:ext>
              </a:extLst>
            </p:cNvPr>
            <p:cNvSpPr/>
            <p:nvPr/>
          </p:nvSpPr>
          <p:spPr>
            <a:xfrm>
              <a:off x="1567798" y="3276366"/>
              <a:ext cx="1426257" cy="315417"/>
            </a:xfrm>
            <a:prstGeom prst="rightArrow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32E44AE-90B3-6963-6660-1D9BDC423A42}"/>
                </a:ext>
              </a:extLst>
            </p:cNvPr>
            <p:cNvSpPr/>
            <p:nvPr/>
          </p:nvSpPr>
          <p:spPr>
            <a:xfrm>
              <a:off x="1806115" y="3101946"/>
              <a:ext cx="836922" cy="664255"/>
            </a:xfrm>
            <a:prstGeom prst="round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4475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Imported Semantic Model and Reports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6ED8CCB-0613-E1E1-457E-E9B7757D7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This is the classic Power BI provision flow</a:t>
            </a:r>
          </a:p>
          <a:p>
            <a:pPr lvl="1"/>
            <a:r>
              <a:rPr lang="en-US" dirty="0"/>
              <a:t>Create semantic model by calling </a:t>
            </a:r>
            <a:r>
              <a:rPr lang="en-US" sz="1600" b="1" dirty="0">
                <a:solidFill>
                  <a:srgbClr val="8A0000"/>
                </a:solidFill>
              </a:rPr>
              <a:t>CreateItem</a:t>
            </a:r>
            <a:r>
              <a:rPr lang="en-US" dirty="0"/>
              <a:t> with item definition</a:t>
            </a:r>
          </a:p>
          <a:p>
            <a:pPr lvl="1"/>
            <a:r>
              <a:rPr lang="en-US" dirty="0"/>
              <a:t>Patch datasource credentials for semantic model (Power BI REST API)</a:t>
            </a:r>
          </a:p>
          <a:p>
            <a:pPr lvl="1"/>
            <a:r>
              <a:rPr lang="en-US" dirty="0"/>
              <a:t>Refresh semantic model (Power BI REST API)</a:t>
            </a:r>
          </a:p>
          <a:p>
            <a:pPr lvl="1"/>
            <a:r>
              <a:rPr lang="en-US" dirty="0"/>
              <a:t>Create report(s) by calling </a:t>
            </a:r>
            <a:r>
              <a:rPr lang="en-US" sz="1600" b="1" dirty="0">
                <a:solidFill>
                  <a:srgbClr val="8A0000"/>
                </a:solidFill>
              </a:rPr>
              <a:t>CreateItem</a:t>
            </a:r>
            <a:r>
              <a:rPr lang="en-US" dirty="0"/>
              <a:t> with item definition which contains semantic model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489696" y="3274718"/>
            <a:ext cx="4561456" cy="26373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15011" y="3274718"/>
            <a:ext cx="1521961" cy="271729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20F58E0-B7BC-C750-3761-A0626FCE6F2C}"/>
              </a:ext>
            </a:extLst>
          </p:cNvPr>
          <p:cNvSpPr/>
          <p:nvPr/>
        </p:nvSpPr>
        <p:spPr bwMode="auto">
          <a:xfrm>
            <a:off x="1788866" y="3887527"/>
            <a:ext cx="2132049" cy="35352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Create Semantic Model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4126357" y="3462427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7096712" y="3712803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9A8BA0DC-AD2B-3046-F305-5E13DF9EE5AF}"/>
              </a:ext>
            </a:extLst>
          </p:cNvPr>
          <p:cNvSpPr/>
          <p:nvPr/>
        </p:nvSpPr>
        <p:spPr bwMode="auto">
          <a:xfrm>
            <a:off x="1788866" y="4742201"/>
            <a:ext cx="2190010" cy="35352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Refresh Semantic 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B46421-92E4-4B92-2488-B7A63F0FBDC8}"/>
              </a:ext>
            </a:extLst>
          </p:cNvPr>
          <p:cNvSpPr/>
          <p:nvPr/>
        </p:nvSpPr>
        <p:spPr bwMode="auto">
          <a:xfrm>
            <a:off x="1788866" y="5169539"/>
            <a:ext cx="2242442" cy="35352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Create 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8E53C-BA60-9C21-874F-24381AA06949}"/>
              </a:ext>
            </a:extLst>
          </p:cNvPr>
          <p:cNvSpPr/>
          <p:nvPr/>
        </p:nvSpPr>
        <p:spPr bwMode="auto">
          <a:xfrm>
            <a:off x="4126357" y="5165759"/>
            <a:ext cx="2893677" cy="3628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Imported 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1C27B4-6E85-F0EA-87A2-AAD93739DEA0}"/>
              </a:ext>
            </a:extLst>
          </p:cNvPr>
          <p:cNvSpPr/>
          <p:nvPr/>
        </p:nvSpPr>
        <p:spPr bwMode="auto">
          <a:xfrm>
            <a:off x="1788866" y="4314864"/>
            <a:ext cx="2185094" cy="35352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Patch Datasource Credentials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CD6E53-D668-F6D5-A7C0-DF755D9274EA}"/>
              </a:ext>
            </a:extLst>
          </p:cNvPr>
          <p:cNvGrpSpPr/>
          <p:nvPr/>
        </p:nvGrpSpPr>
        <p:grpSpPr>
          <a:xfrm>
            <a:off x="5326884" y="5357066"/>
            <a:ext cx="4670805" cy="1464431"/>
            <a:chOff x="5326884" y="5357066"/>
            <a:chExt cx="4670805" cy="1464431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6A21465A-568E-831D-63A8-E7A31D4588B7}"/>
                </a:ext>
              </a:extLst>
            </p:cNvPr>
            <p:cNvSpPr/>
            <p:nvPr/>
          </p:nvSpPr>
          <p:spPr>
            <a:xfrm>
              <a:off x="5326884" y="5357066"/>
              <a:ext cx="3667722" cy="1075974"/>
            </a:xfrm>
            <a:prstGeom prst="arc">
              <a:avLst>
                <a:gd name="adj1" fmla="val 16200000"/>
                <a:gd name="adj2" fmla="val 181076"/>
              </a:avLst>
            </a:prstGeom>
            <a:ln w="57150">
              <a:solidFill>
                <a:srgbClr val="C4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97442D-6317-EE11-4615-C820C188C02D}"/>
                </a:ext>
              </a:extLst>
            </p:cNvPr>
            <p:cNvGrpSpPr/>
            <p:nvPr/>
          </p:nvGrpSpPr>
          <p:grpSpPr>
            <a:xfrm>
              <a:off x="8509994" y="5514198"/>
              <a:ext cx="1487695" cy="1307299"/>
              <a:chOff x="8399684" y="4770563"/>
              <a:chExt cx="1776703" cy="16474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F3D2-E274-3C1A-21A7-9232606FE852}"/>
                  </a:ext>
                </a:extLst>
              </p:cNvPr>
              <p:cNvSpPr/>
              <p:nvPr/>
            </p:nvSpPr>
            <p:spPr bwMode="auto">
              <a:xfrm>
                <a:off x="8399684" y="4770563"/>
                <a:ext cx="1776703" cy="16474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6400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2"/>
                    </a:solidFill>
                    <a:ea typeface="Segoe UI" pitchFamily="34" charset="0"/>
                    <a:cs typeface="Segoe UI" pitchFamily="34" charset="0"/>
                  </a:rPr>
                  <a:t>External Data Files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3131240-22BE-E252-6AA4-EDB2CD13C7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0021" r="27256"/>
              <a:stretch/>
            </p:blipFill>
            <p:spPr>
              <a:xfrm>
                <a:off x="8618448" y="4914032"/>
                <a:ext cx="1387714" cy="11321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B6F35-DEBB-A8C9-EEEC-47B5FB89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452" y="3235061"/>
            <a:ext cx="3673912" cy="1839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5302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  <p:bldP spid="6" grpId="0" animBg="1"/>
      <p:bldP spid="10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Create Lakehouse, Notebook and DirectLake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A3BAFF-07C6-EDE3-7E5F-CEC9F6DB5B68}"/>
              </a:ext>
            </a:extLst>
          </p:cNvPr>
          <p:cNvGrpSpPr/>
          <p:nvPr/>
        </p:nvGrpSpPr>
        <p:grpSpPr>
          <a:xfrm>
            <a:off x="4610216" y="5439256"/>
            <a:ext cx="4670805" cy="1464431"/>
            <a:chOff x="5326884" y="5357066"/>
            <a:chExt cx="4670805" cy="146443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C4DCAF7-7F8C-E04A-495C-8F7FCCD60AD5}"/>
                </a:ext>
              </a:extLst>
            </p:cNvPr>
            <p:cNvSpPr/>
            <p:nvPr/>
          </p:nvSpPr>
          <p:spPr>
            <a:xfrm>
              <a:off x="5326884" y="5357066"/>
              <a:ext cx="3667722" cy="1075974"/>
            </a:xfrm>
            <a:prstGeom prst="arc">
              <a:avLst>
                <a:gd name="adj1" fmla="val 16200000"/>
                <a:gd name="adj2" fmla="val 181076"/>
              </a:avLst>
            </a:prstGeom>
            <a:ln w="57150">
              <a:solidFill>
                <a:srgbClr val="C4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F71A4A7-753A-5D26-BA0A-292109B69587}"/>
                </a:ext>
              </a:extLst>
            </p:cNvPr>
            <p:cNvGrpSpPr/>
            <p:nvPr/>
          </p:nvGrpSpPr>
          <p:grpSpPr>
            <a:xfrm>
              <a:off x="8509994" y="5514198"/>
              <a:ext cx="1487695" cy="1307299"/>
              <a:chOff x="8399684" y="4770563"/>
              <a:chExt cx="1776703" cy="164746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D4042-D983-61BB-4DDD-3FE5F427C842}"/>
                  </a:ext>
                </a:extLst>
              </p:cNvPr>
              <p:cNvSpPr/>
              <p:nvPr/>
            </p:nvSpPr>
            <p:spPr bwMode="auto">
              <a:xfrm>
                <a:off x="8399684" y="4770563"/>
                <a:ext cx="1776703" cy="16474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6400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2"/>
                    </a:solidFill>
                    <a:ea typeface="Segoe UI" pitchFamily="34" charset="0"/>
                    <a:cs typeface="Segoe UI" pitchFamily="34" charset="0"/>
                  </a:rPr>
                  <a:t>External Data Files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C5BD3C7-93F6-A83A-8B41-D3A9E255B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021" r="27256"/>
              <a:stretch/>
            </p:blipFill>
            <p:spPr>
              <a:xfrm>
                <a:off x="8618448" y="4914032"/>
                <a:ext cx="1387714" cy="11321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626715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using Data Pipelines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257344" y="1362747"/>
            <a:ext cx="7688868" cy="426902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97783" y="1362747"/>
            <a:ext cx="1521961" cy="426902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D60E3B-BDD0-E982-0B26-39EB8F0AD433}"/>
              </a:ext>
            </a:extLst>
          </p:cNvPr>
          <p:cNvGrpSpPr/>
          <p:nvPr/>
        </p:nvGrpSpPr>
        <p:grpSpPr>
          <a:xfrm>
            <a:off x="6504489" y="1452289"/>
            <a:ext cx="4263796" cy="1711657"/>
            <a:chOff x="6612643" y="1280792"/>
            <a:chExt cx="4263796" cy="17116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835646-F877-EAF4-AA71-D329643F3FDB}"/>
                </a:ext>
              </a:extLst>
            </p:cNvPr>
            <p:cNvGrpSpPr/>
            <p:nvPr/>
          </p:nvGrpSpPr>
          <p:grpSpPr>
            <a:xfrm>
              <a:off x="7034492" y="1289116"/>
              <a:ext cx="2885985" cy="1703333"/>
              <a:chOff x="6899251" y="1317011"/>
              <a:chExt cx="3279117" cy="19353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DCFFB52-1C35-9E28-D5AD-F00FBAAE2C00}"/>
                  </a:ext>
                </a:extLst>
              </p:cNvPr>
              <p:cNvSpPr/>
              <p:nvPr/>
            </p:nvSpPr>
            <p:spPr bwMode="auto">
              <a:xfrm>
                <a:off x="6899251" y="1317011"/>
                <a:ext cx="3279117" cy="19353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Semantic Model</a:t>
                </a:r>
                <a:endPara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0BEE76D-6780-2BA0-D140-BEB639CDD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2689" y="1593883"/>
                <a:ext cx="3275678" cy="16584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43FA142-B88F-71C4-BB6F-432280665CC2}"/>
                </a:ext>
              </a:extLst>
            </p:cNvPr>
            <p:cNvGrpSpPr/>
            <p:nvPr/>
          </p:nvGrpSpPr>
          <p:grpSpPr>
            <a:xfrm>
              <a:off x="9996913" y="1532794"/>
              <a:ext cx="879526" cy="1202580"/>
              <a:chOff x="9505300" y="1522961"/>
              <a:chExt cx="879526" cy="120258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D0B4AF7-F644-5AC5-7C47-2577A0CFEEC4}"/>
                  </a:ext>
                </a:extLst>
              </p:cNvPr>
              <p:cNvGrpSpPr/>
              <p:nvPr/>
            </p:nvGrpSpPr>
            <p:grpSpPr>
              <a:xfrm>
                <a:off x="9505300" y="1522961"/>
                <a:ext cx="879526" cy="480682"/>
                <a:chOff x="8375373" y="3545699"/>
                <a:chExt cx="1172717" cy="640918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FE05ECF4-E477-28E8-98B7-43DEE535AEA7}"/>
                    </a:ext>
                  </a:extLst>
                </p:cNvPr>
                <p:cNvGrpSpPr/>
                <p:nvPr/>
              </p:nvGrpSpPr>
              <p:grpSpPr>
                <a:xfrm>
                  <a:off x="8907172" y="3545699"/>
                  <a:ext cx="640918" cy="640918"/>
                  <a:chOff x="10453309" y="3176803"/>
                  <a:chExt cx="640918" cy="640918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A7DB804-1B82-D756-530A-F567B4DA3D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53309" y="3176803"/>
                    <a:ext cx="640918" cy="6409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CEB4CC65-ED62-CF7F-E88A-3324DDBB2E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63445" y="3331394"/>
                    <a:ext cx="427279" cy="440631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E032DF1-13FF-B625-CD7E-2EB1EEC6B76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3309" y="3178739"/>
                    <a:ext cx="640918" cy="14113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none" lIns="182880" tIns="146304" rIns="182880" bIns="146304" rtlCol="0" anchor="ctr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report</a:t>
                    </a:r>
                  </a:p>
                </p:txBody>
              </p: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8CB96105-2B6D-6804-F427-C3F2550E1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5373" y="3896653"/>
                  <a:ext cx="538432" cy="238359"/>
                </a:xfrm>
                <a:prstGeom prst="straightConnector1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82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B0A53F1-EA10-8349-683E-9133FA5CACD4}"/>
                  </a:ext>
                </a:extLst>
              </p:cNvPr>
              <p:cNvGrpSpPr/>
              <p:nvPr/>
            </p:nvGrpSpPr>
            <p:grpSpPr>
              <a:xfrm>
                <a:off x="9517968" y="2244859"/>
                <a:ext cx="866858" cy="480682"/>
                <a:chOff x="8392264" y="5491479"/>
                <a:chExt cx="1155826" cy="64091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8AF8203-2B10-571E-91D8-97F90F7978A6}"/>
                    </a:ext>
                  </a:extLst>
                </p:cNvPr>
                <p:cNvGrpSpPr/>
                <p:nvPr/>
              </p:nvGrpSpPr>
              <p:grpSpPr>
                <a:xfrm>
                  <a:off x="8907172" y="5491479"/>
                  <a:ext cx="640918" cy="640918"/>
                  <a:chOff x="10453309" y="3176803"/>
                  <a:chExt cx="640918" cy="640918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F75666D-862C-F981-B69D-E19D0D16E6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53309" y="3176803"/>
                    <a:ext cx="640918" cy="6409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4" name="Graphic 53">
                    <a:extLst>
                      <a:ext uri="{FF2B5EF4-FFF2-40B4-BE49-F238E27FC236}">
                        <a16:creationId xmlns:a16="http://schemas.microsoft.com/office/drawing/2014/main" id="{B155199C-E3BA-28D9-C8F1-B0BD7EBDC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63445" y="3331394"/>
                    <a:ext cx="427279" cy="440631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3E80D99-31D2-078F-01F7-218BE46B736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3309" y="3178739"/>
                    <a:ext cx="640918" cy="14113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none" lIns="182880" tIns="146304" rIns="182880" bIns="146304" rtlCol="0" anchor="ctr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report</a:t>
                    </a:r>
                  </a:p>
                </p:txBody>
              </p:sp>
            </p:grp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CA0E76-8B95-B7D9-53BD-60D380433095}"/>
                    </a:ext>
                  </a:extLst>
                </p:cNvPr>
                <p:cNvCxnSpPr>
                  <a:cxnSpLocks/>
                  <a:stCxn id="53" idx="1"/>
                </p:cNvCxnSpPr>
                <p:nvPr/>
              </p:nvCxnSpPr>
              <p:spPr>
                <a:xfrm flipH="1" flipV="1">
                  <a:off x="8392264" y="5678641"/>
                  <a:ext cx="514908" cy="133297"/>
                </a:xfrm>
                <a:prstGeom prst="straightConnector1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82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A967608-B8EA-2D43-B3D3-4D22E79C5F55}"/>
                </a:ext>
              </a:extLst>
            </p:cNvPr>
            <p:cNvSpPr/>
            <p:nvPr/>
          </p:nvSpPr>
          <p:spPr bwMode="auto">
            <a:xfrm rot="5400000">
              <a:off x="5922040" y="1971395"/>
              <a:ext cx="1711657" cy="33045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SQL Endpoint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97467B-CC1C-CF54-DE0A-94F637E254B1}"/>
              </a:ext>
            </a:extLst>
          </p:cNvPr>
          <p:cNvGrpSpPr/>
          <p:nvPr/>
        </p:nvGrpSpPr>
        <p:grpSpPr>
          <a:xfrm>
            <a:off x="1898464" y="3236066"/>
            <a:ext cx="4509402" cy="1931422"/>
            <a:chOff x="2011535" y="3053534"/>
            <a:chExt cx="4509402" cy="19314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366254-0659-042B-5145-43461152BF9A}"/>
                </a:ext>
              </a:extLst>
            </p:cNvPr>
            <p:cNvSpPr/>
            <p:nvPr/>
          </p:nvSpPr>
          <p:spPr bwMode="auto">
            <a:xfrm>
              <a:off x="4174499" y="3053534"/>
              <a:ext cx="2346438" cy="1931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 - Staging</a:t>
              </a:r>
              <a:endPara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40BCE70-1609-307F-E733-BC2298BFDF3E}"/>
                </a:ext>
              </a:extLst>
            </p:cNvPr>
            <p:cNvSpPr/>
            <p:nvPr/>
          </p:nvSpPr>
          <p:spPr bwMode="auto">
            <a:xfrm>
              <a:off x="2011535" y="3578190"/>
              <a:ext cx="2259303" cy="366003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Lakehouse</a:t>
              </a: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2D167C-D9BD-D769-68D2-079E148F3697}"/>
              </a:ext>
            </a:extLst>
          </p:cNvPr>
          <p:cNvGrpSpPr/>
          <p:nvPr/>
        </p:nvGrpSpPr>
        <p:grpSpPr>
          <a:xfrm>
            <a:off x="1877823" y="1451854"/>
            <a:ext cx="4514319" cy="1711657"/>
            <a:chOff x="2006618" y="1280792"/>
            <a:chExt cx="4514319" cy="17116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E75952-993F-4F7E-428A-EE4AB0CE05B5}"/>
                </a:ext>
              </a:extLst>
            </p:cNvPr>
            <p:cNvSpPr/>
            <p:nvPr/>
          </p:nvSpPr>
          <p:spPr bwMode="auto">
            <a:xfrm>
              <a:off x="4174499" y="1280792"/>
              <a:ext cx="2346438" cy="1711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Warehouse - Sales</a:t>
              </a:r>
              <a:endPara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4A394F-3FF4-45EB-6999-3E7BC92BC7E5}"/>
                </a:ext>
              </a:extLst>
            </p:cNvPr>
            <p:cNvSpPr/>
            <p:nvPr/>
          </p:nvSpPr>
          <p:spPr bwMode="auto">
            <a:xfrm>
              <a:off x="2006618" y="1372026"/>
              <a:ext cx="2259303" cy="366003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Warehouse</a:t>
              </a: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F8C23A-119B-1CAE-B2DA-85028B19AA08}"/>
              </a:ext>
            </a:extLst>
          </p:cNvPr>
          <p:cNvGrpSpPr/>
          <p:nvPr/>
        </p:nvGrpSpPr>
        <p:grpSpPr>
          <a:xfrm>
            <a:off x="1903381" y="3583739"/>
            <a:ext cx="7358359" cy="2450015"/>
            <a:chOff x="2011535" y="3412242"/>
            <a:chExt cx="7358359" cy="24500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A2B898-335B-30D3-9B14-B188F791BF47}"/>
                </a:ext>
              </a:extLst>
            </p:cNvPr>
            <p:cNvGrpSpPr/>
            <p:nvPr/>
          </p:nvGrpSpPr>
          <p:grpSpPr>
            <a:xfrm>
              <a:off x="4699089" y="4397826"/>
              <a:ext cx="4670805" cy="1464431"/>
              <a:chOff x="5326884" y="5357066"/>
              <a:chExt cx="4670805" cy="1464431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C4EB0407-18BD-37B7-E7DA-E937CCD41EA6}"/>
                  </a:ext>
                </a:extLst>
              </p:cNvPr>
              <p:cNvSpPr/>
              <p:nvPr/>
            </p:nvSpPr>
            <p:spPr>
              <a:xfrm>
                <a:off x="5326884" y="5357066"/>
                <a:ext cx="3667722" cy="1075974"/>
              </a:xfrm>
              <a:prstGeom prst="arc">
                <a:avLst>
                  <a:gd name="adj1" fmla="val 16340644"/>
                  <a:gd name="adj2" fmla="val 181076"/>
                </a:avLst>
              </a:prstGeom>
              <a:ln w="57150">
                <a:solidFill>
                  <a:srgbClr val="C4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D5D4063-A1E1-5F72-7A53-88BD56FE459A}"/>
                  </a:ext>
                </a:extLst>
              </p:cNvPr>
              <p:cNvGrpSpPr/>
              <p:nvPr/>
            </p:nvGrpSpPr>
            <p:grpSpPr>
              <a:xfrm>
                <a:off x="8509994" y="5514198"/>
                <a:ext cx="1487695" cy="1307299"/>
                <a:chOff x="8399684" y="4770563"/>
                <a:chExt cx="1776703" cy="164746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DB7A485-4BDF-7357-76A5-82B03D1BD836}"/>
                    </a:ext>
                  </a:extLst>
                </p:cNvPr>
                <p:cNvSpPr/>
                <p:nvPr/>
              </p:nvSpPr>
              <p:spPr bwMode="auto">
                <a:xfrm>
                  <a:off x="8399684" y="4770563"/>
                  <a:ext cx="1776703" cy="16474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91440" rIns="182880" bIns="6400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dirty="0">
                      <a:solidFill>
                        <a:schemeClr val="tx2"/>
                      </a:solidFill>
                      <a:ea typeface="Segoe UI" pitchFamily="34" charset="0"/>
                      <a:cs typeface="Segoe UI" pitchFamily="34" charset="0"/>
                    </a:rPr>
                    <a:t>External Data Files</a:t>
                  </a: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6D03B61-9FDE-C203-40FF-388A9CBCB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0021" r="27256"/>
                <a:stretch/>
              </p:blipFill>
              <p:spPr>
                <a:xfrm>
                  <a:off x="8618448" y="4914032"/>
                  <a:ext cx="1387714" cy="113213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0B84FB-AC33-D5EC-4F3A-3E27E9BE22B1}"/>
                </a:ext>
              </a:extLst>
            </p:cNvPr>
            <p:cNvGrpSpPr/>
            <p:nvPr/>
          </p:nvGrpSpPr>
          <p:grpSpPr>
            <a:xfrm>
              <a:off x="2011535" y="3412242"/>
              <a:ext cx="4321924" cy="1282543"/>
              <a:chOff x="2011535" y="3412242"/>
              <a:chExt cx="4321924" cy="128254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B787632-C401-AD06-A6CC-7BDE839E83E7}"/>
                  </a:ext>
                </a:extLst>
              </p:cNvPr>
              <p:cNvGrpSpPr/>
              <p:nvPr/>
            </p:nvGrpSpPr>
            <p:grpSpPr>
              <a:xfrm>
                <a:off x="4538970" y="3412242"/>
                <a:ext cx="1794489" cy="1282543"/>
                <a:chOff x="4538576" y="3611959"/>
                <a:chExt cx="1794489" cy="128254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E641F4B-1784-2DD7-BE9C-7B4AC44F9CD4}"/>
                    </a:ext>
                  </a:extLst>
                </p:cNvPr>
                <p:cNvSpPr/>
                <p:nvPr/>
              </p:nvSpPr>
              <p:spPr bwMode="auto">
                <a:xfrm rot="16200000">
                  <a:off x="4794549" y="3355986"/>
                  <a:ext cx="1282543" cy="1794489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196"/>
                  </a:schemeClr>
                </a:solidFill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Silver layer</a:t>
                  </a:r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E6433A4-CF2A-B055-F36C-6F67B9EFA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0213" y="3672218"/>
                  <a:ext cx="1363083" cy="118919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16D8200C-F641-94C0-23D0-1744B19CACF9}"/>
                  </a:ext>
                </a:extLst>
              </p:cNvPr>
              <p:cNvSpPr/>
              <p:nvPr/>
            </p:nvSpPr>
            <p:spPr bwMode="auto">
              <a:xfrm>
                <a:off x="2011535" y="4053513"/>
                <a:ext cx="2339957" cy="560953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Create/Run Data Pipeline</a:t>
                </a:r>
              </a:p>
              <a:p>
                <a:pPr marL="171450" indent="-171450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load lakehouse  tables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B04E2C-A4E0-4A80-E8DB-399C7909F222}"/>
              </a:ext>
            </a:extLst>
          </p:cNvPr>
          <p:cNvGrpSpPr/>
          <p:nvPr/>
        </p:nvGrpSpPr>
        <p:grpSpPr>
          <a:xfrm>
            <a:off x="1858136" y="1775214"/>
            <a:ext cx="4292709" cy="1320436"/>
            <a:chOff x="1966290" y="1603717"/>
            <a:chExt cx="4292709" cy="1320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27833" y="1603717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5ABF379-6D5C-4140-376E-2346A4E32C69}"/>
                </a:ext>
              </a:extLst>
            </p:cNvPr>
            <p:cNvSpPr/>
            <p:nvPr/>
          </p:nvSpPr>
          <p:spPr bwMode="auto">
            <a:xfrm>
              <a:off x="1966290" y="1787172"/>
              <a:ext cx="2339957" cy="1077377"/>
            </a:xfrm>
            <a:prstGeom prst="rightArrow">
              <a:avLst>
                <a:gd name="adj1" fmla="val 76034"/>
                <a:gd name="adj2" fmla="val 34427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Create/Run Data Pipelines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tables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stored procedures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Refresh all tables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792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Create Tenant with Shortcut and </a:t>
            </a:r>
            <a:r>
              <a:rPr lang="en-US" dirty="0" err="1"/>
              <a:t>LoadTable</a:t>
            </a:r>
            <a:r>
              <a:rPr lang="en-US" dirty="0"/>
              <a:t> API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Fabric </a:t>
              </a:r>
              <a:r>
                <a:rPr lang="en-US" sz="12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LoadTable</a:t>
              </a: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API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55585" y="1603717"/>
            <a:ext cx="4103414" cy="1320436"/>
            <a:chOff x="2169256" y="1794932"/>
            <a:chExt cx="410341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169256" y="2227384"/>
              <a:ext cx="2346438" cy="560953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the same 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Data Pipelines as Demo04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B680131-9F54-67AA-E7A7-8CFEC0158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7483" y="3283224"/>
            <a:ext cx="3804812" cy="3582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4040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Tenant with Warehouse and </a:t>
            </a:r>
            <a:r>
              <a:rPr lang="en-US" dirty="0" err="1"/>
              <a:t>SqlClient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0B141-6AC8-995C-630C-4DEB4665150D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114535-5934-ACF3-A995-F4BAF3577220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032364-E265-83B4-305C-6E1481DDFE14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F82352-3721-129B-3460-8473098B2764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9CE52D-5E5E-AFDD-F3A3-09A2F006BACE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900230D-9743-E8B3-F9CC-687A6BA6ED4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Fabric </a:t>
              </a:r>
              <a:r>
                <a:rPr lang="en-US" sz="12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LoadTable</a:t>
              </a: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API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51620E-51B2-41D2-6FEC-D77C663B5EB6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0BEC963-D7AF-86BE-51FF-57ECEE99977A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DFCEFAB-ECBB-DD5E-EC1B-8DFFD5161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E7C1C1-8A93-3920-B718-D7CD06C68D1F}"/>
              </a:ext>
            </a:extLst>
          </p:cNvPr>
          <p:cNvGrpSpPr/>
          <p:nvPr/>
        </p:nvGrpSpPr>
        <p:grpSpPr>
          <a:xfrm>
            <a:off x="2040718" y="1603717"/>
            <a:ext cx="4218281" cy="1320436"/>
            <a:chOff x="2054389" y="1794932"/>
            <a:chExt cx="4218281" cy="1320436"/>
          </a:xfrm>
        </p:grpSpPr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017110BC-1789-5140-32E5-6423B294A2A8}"/>
                </a:ext>
              </a:extLst>
            </p:cNvPr>
            <p:cNvSpPr/>
            <p:nvPr/>
          </p:nvSpPr>
          <p:spPr bwMode="auto">
            <a:xfrm>
              <a:off x="2054389" y="1982904"/>
              <a:ext cx="2461305" cy="998612"/>
            </a:xfrm>
            <a:prstGeom prst="rightArrow">
              <a:avLst>
                <a:gd name="adj1" fmla="val 76034"/>
                <a:gd name="adj2" fmla="val 35803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Execute SQL using </a:t>
              </a:r>
              <a:r>
                <a:rPr lang="en-US" sz="12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SqlClient</a:t>
              </a:r>
              <a:endParaRPr lang="en-US" sz="1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 tables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stored procedures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Refresh all tables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995F2B-99D3-1BF9-5E2D-D76C79155987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C89578-C486-DC69-A881-B290F89C3AC7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8BE2BB6-D5B9-40CD-7063-9B572FBF0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6922A3-8A0A-FCEB-A8E9-F84E0CE69A37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E074457-2734-7E5F-2EAD-4EB5276C150B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D86990C-91D5-64BB-86D5-D9B3CE7B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C13583-B849-BECD-2B4F-859BA460D4FA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5E32ABB-C4D3-4D50-EBB1-50B54411B5C1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5ED40C0-7FC4-5B7A-6747-B6D93D405B5C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D1E403F-7D51-E945-71FB-87451A9FF8C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C074861D-78DD-06E4-9C41-564049C624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C92F6EA-0E0F-B0A0-1615-17DF99A0A8EA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8D4827AE-00C3-2DE2-5C46-B30E98E44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75214C6-0AFF-7C18-D6E0-06499381DB65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F48AAB8-3AAA-E352-1CDA-3CA479364FEB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A6E40CB-D23C-1A43-2BD0-DB8101238232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702DC668-8EEC-4938-B127-1FA2D9A5C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50D15F1-526E-D601-CDDA-2AEFC611E865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DC2BBBF-2CB9-A50A-FB35-752A82573C3A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C240745-6F07-F09F-3B7F-CEBDB8597FB4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86BDDF8-0577-4527-F8B6-77DB294BB541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C6BA676-57F4-E28B-FDEA-F3CC34ECC744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385912F-428B-A481-1494-DCF7A5799411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B656FA86-4694-B43F-2570-3F50221BDCC9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7DC461-0320-12F1-149A-CAD3317B1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1D114F5F-5E72-1FCE-B8DA-A8E36E7DD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938" y="3284408"/>
            <a:ext cx="4918491" cy="356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0202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5" grpId="0" animBg="1"/>
      <p:bldP spid="7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Create Tenant with ADLS Gen2 API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5EFB9A-5894-4CB1-04C1-4C58002EE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457" y="3401726"/>
            <a:ext cx="4639320" cy="3488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94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986-2356-CEF3-A8FD-37E005C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B9345727-FA49-B1B2-AF32-F8FA1D9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Second Motivation for </a:t>
            </a:r>
            <a:r>
              <a:rPr lang="en-US" sz="3200" dirty="0"/>
              <a:t>Custom API-driven Pipelines</a:t>
            </a:r>
            <a:endParaRPr lang="en-US" sz="3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693B7-C052-0EF8-F5FA-0F0D64AC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Fabric provides development platform for building multi-tenant applications</a:t>
            </a:r>
          </a:p>
          <a:p>
            <a:pPr lvl="1"/>
            <a:r>
              <a:rPr lang="en-US" dirty="0"/>
              <a:t>Each customer tenant created using one or more Fabric workspaces</a:t>
            </a:r>
          </a:p>
          <a:p>
            <a:pPr lvl="1"/>
            <a:r>
              <a:rPr lang="en-US" dirty="0"/>
              <a:t>Developer uses Fabric REST APIs to create and configure workspaces and workspace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47B-3356-A2E4-701E-F38A12462559}"/>
              </a:ext>
            </a:extLst>
          </p:cNvPr>
          <p:cNvSpPr/>
          <p:nvPr/>
        </p:nvSpPr>
        <p:spPr>
          <a:xfrm>
            <a:off x="3329832" y="2589207"/>
            <a:ext cx="3642082" cy="407821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Entra Id Tenant Owned by ISV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E5607-188D-5129-023E-363D3C24EAC5}"/>
              </a:ext>
            </a:extLst>
          </p:cNvPr>
          <p:cNvSpPr/>
          <p:nvPr/>
        </p:nvSpPr>
        <p:spPr>
          <a:xfrm>
            <a:off x="952650" y="4398823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Multitenant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4C84E-2443-0D7C-A864-62DF71E26A45}"/>
              </a:ext>
            </a:extLst>
          </p:cNvPr>
          <p:cNvGrpSpPr/>
          <p:nvPr/>
        </p:nvGrpSpPr>
        <p:grpSpPr>
          <a:xfrm>
            <a:off x="6753850" y="3275205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9006D8-CF42-395D-6AFB-A4CE3D6D3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4153B3-5459-78CD-7A74-9C9D7F50E33F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E98069-F55E-1726-A7CD-50A159A605C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4BE15647-B145-7CA0-F963-F5D7849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A3F0F8-4933-C377-EF33-2FA0BB76EB28}"/>
              </a:ext>
            </a:extLst>
          </p:cNvPr>
          <p:cNvGrpSpPr/>
          <p:nvPr/>
        </p:nvGrpSpPr>
        <p:grpSpPr>
          <a:xfrm>
            <a:off x="6737641" y="4556645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2565D8-7D1C-40BA-52FA-69FB1C61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8863A2-165A-0010-3284-A46F19F1D64F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25A693E-43B8-E200-D84C-21D04B0C4A83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ABEE8311-AA74-EE30-92EF-79B36E45A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8893C-0390-B522-38BD-067B06D2F4DC}"/>
              </a:ext>
            </a:extLst>
          </p:cNvPr>
          <p:cNvGrpSpPr/>
          <p:nvPr/>
        </p:nvGrpSpPr>
        <p:grpSpPr>
          <a:xfrm>
            <a:off x="6748151" y="5728596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CEE425F-19E1-02BF-30B0-39EB5F5B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3CAA2B-99A3-293C-6319-62B823719795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299DFC0-E86D-509D-DA21-59E28F0E7441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F59D49F4-A643-34E1-BB5C-EA6FC8ED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B8153-9227-F409-E8BC-BEF9123FCED3}"/>
              </a:ext>
            </a:extLst>
          </p:cNvPr>
          <p:cNvGrpSpPr/>
          <p:nvPr/>
        </p:nvGrpSpPr>
        <p:grpSpPr>
          <a:xfrm>
            <a:off x="2124432" y="3140696"/>
            <a:ext cx="4588323" cy="1726972"/>
            <a:chOff x="2135189" y="2740059"/>
            <a:chExt cx="4577566" cy="18147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C1615F-1155-5FE6-A38E-B3AE5A22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189" y="3296374"/>
              <a:ext cx="1442140" cy="12584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1120A-9D2B-5131-245D-F9F9F57661FC}"/>
                </a:ext>
              </a:extLst>
            </p:cNvPr>
            <p:cNvSpPr/>
            <p:nvPr/>
          </p:nvSpPr>
          <p:spPr bwMode="auto">
            <a:xfrm>
              <a:off x="3633627" y="2740059"/>
              <a:ext cx="3079128" cy="1067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Customer 1 Tenant Workspace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BDA1E3-7A75-8438-8C73-ABCB5DBC1593}"/>
              </a:ext>
            </a:extLst>
          </p:cNvPr>
          <p:cNvGrpSpPr/>
          <p:nvPr/>
        </p:nvGrpSpPr>
        <p:grpSpPr>
          <a:xfrm>
            <a:off x="5241062" y="3390756"/>
            <a:ext cx="631940" cy="670205"/>
            <a:chOff x="6295914" y="1428878"/>
            <a:chExt cx="1693119" cy="18253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9F158E8-0781-5988-AEEE-31D18BFFA345}"/>
                </a:ext>
              </a:extLst>
            </p:cNvPr>
            <p:cNvSpPr/>
            <p:nvPr/>
          </p:nvSpPr>
          <p:spPr bwMode="auto">
            <a:xfrm>
              <a:off x="6295914" y="1428878"/>
              <a:ext cx="1693119" cy="18253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 Model</a:t>
              </a:r>
            </a:p>
          </p:txBody>
        </p:sp>
        <p:pic>
          <p:nvPicPr>
            <p:cNvPr id="83" name="Picture 82" descr="A white square with purple dots&#10;&#10;Description automatically generated">
              <a:extLst>
                <a:ext uri="{FF2B5EF4-FFF2-40B4-BE49-F238E27FC236}">
                  <a16:creationId xmlns:a16="http://schemas.microsoft.com/office/drawing/2014/main" id="{0298094C-B458-9AC0-3DEA-0F5C23A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79" y="1536648"/>
              <a:ext cx="1311387" cy="13008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82C22-ADB1-429F-430A-6FAED6D4560A}"/>
              </a:ext>
            </a:extLst>
          </p:cNvPr>
          <p:cNvGrpSpPr/>
          <p:nvPr/>
        </p:nvGrpSpPr>
        <p:grpSpPr>
          <a:xfrm>
            <a:off x="5957622" y="3390756"/>
            <a:ext cx="633794" cy="670205"/>
            <a:chOff x="6503915" y="831583"/>
            <a:chExt cx="1229935" cy="132599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D37769-B2F6-27AF-9D10-614D8AEFB827}"/>
                </a:ext>
              </a:extLst>
            </p:cNvPr>
            <p:cNvSpPr/>
            <p:nvPr/>
          </p:nvSpPr>
          <p:spPr bwMode="auto">
            <a:xfrm>
              <a:off x="6503915" y="83158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pic>
          <p:nvPicPr>
            <p:cNvPr id="80" name="Picture 79" descr="A white square with a graph&#10;&#10;Description automatically generated">
              <a:extLst>
                <a:ext uri="{FF2B5EF4-FFF2-40B4-BE49-F238E27FC236}">
                  <a16:creationId xmlns:a16="http://schemas.microsoft.com/office/drawing/2014/main" id="{72928887-5C73-0E57-9704-F487230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565" y="904155"/>
              <a:ext cx="952633" cy="94882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D4FA69-5F06-1AF4-AA1B-FA42A0943D2E}"/>
              </a:ext>
            </a:extLst>
          </p:cNvPr>
          <p:cNvGrpSpPr/>
          <p:nvPr/>
        </p:nvGrpSpPr>
        <p:grpSpPr>
          <a:xfrm>
            <a:off x="4515294" y="3390756"/>
            <a:ext cx="635579" cy="674063"/>
            <a:chOff x="1943154" y="2871362"/>
            <a:chExt cx="1229935" cy="132599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DC263C-EB78-44C7-3B04-C95769CD0639}"/>
                </a:ext>
              </a:extLst>
            </p:cNvPr>
            <p:cNvSpPr/>
            <p:nvPr/>
          </p:nvSpPr>
          <p:spPr bwMode="auto">
            <a:xfrm>
              <a:off x="1943154" y="2871362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" name="Picture 76" descr="A white book with a green symbol&#10;&#10;Description automatically generated">
              <a:extLst>
                <a:ext uri="{FF2B5EF4-FFF2-40B4-BE49-F238E27FC236}">
                  <a16:creationId xmlns:a16="http://schemas.microsoft.com/office/drawing/2014/main" id="{7DFC167C-C30D-62C9-477D-3C563D6C9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583" y="3033143"/>
              <a:ext cx="838189" cy="8348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8BAB7-C268-D61B-D2EF-27DA6DAE5ED1}"/>
              </a:ext>
            </a:extLst>
          </p:cNvPr>
          <p:cNvGrpSpPr/>
          <p:nvPr/>
        </p:nvGrpSpPr>
        <p:grpSpPr>
          <a:xfrm>
            <a:off x="3793166" y="3390756"/>
            <a:ext cx="631940" cy="670205"/>
            <a:chOff x="540799" y="2865453"/>
            <a:chExt cx="1229935" cy="13259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4CF839-0E47-6B28-9C53-1ABFD203C42F}"/>
                </a:ext>
              </a:extLst>
            </p:cNvPr>
            <p:cNvSpPr/>
            <p:nvPr/>
          </p:nvSpPr>
          <p:spPr bwMode="auto">
            <a:xfrm>
              <a:off x="540799" y="2865453"/>
              <a:ext cx="1229935" cy="13259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pic>
          <p:nvPicPr>
            <p:cNvPr id="56" name="Picture 55" descr="A blue and white sign with waves&#10;&#10;Description automatically generated">
              <a:extLst>
                <a:ext uri="{FF2B5EF4-FFF2-40B4-BE49-F238E27FC236}">
                  <a16:creationId xmlns:a16="http://schemas.microsoft.com/office/drawing/2014/main" id="{B35FBEAD-5380-B43D-A074-A37B953D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53" y="2962982"/>
              <a:ext cx="908459" cy="90482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918840-70CB-D596-AE5E-2BCB1A14F261}"/>
              </a:ext>
            </a:extLst>
          </p:cNvPr>
          <p:cNvGrpSpPr/>
          <p:nvPr/>
        </p:nvGrpSpPr>
        <p:grpSpPr>
          <a:xfrm>
            <a:off x="2124432" y="4315144"/>
            <a:ext cx="4607264" cy="1016491"/>
            <a:chOff x="2310555" y="3914294"/>
            <a:chExt cx="4607264" cy="1016491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13A369-90A5-ABD1-1AE6-803351A69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555" y="4447709"/>
              <a:ext cx="1452897" cy="2649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62C2E1-31CC-40D1-322A-A7CB38021669}"/>
                </a:ext>
              </a:extLst>
            </p:cNvPr>
            <p:cNvGrpSpPr/>
            <p:nvPr/>
          </p:nvGrpSpPr>
          <p:grpSpPr>
            <a:xfrm>
              <a:off x="3838691" y="3914294"/>
              <a:ext cx="3079128" cy="1016491"/>
              <a:chOff x="503131" y="2382842"/>
              <a:chExt cx="3738670" cy="125464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9BD327-0A67-77B9-9E7C-EFC7977F3A07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2 Tenant Workspace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A8830B2-5E69-3F0D-350C-7E7BA870772F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48A0524-BB75-5ECA-4B86-416B2B2A7B24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08" name="Picture 107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E3A99E29-1D4D-B256-D6AA-BC4C0BE98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218DA6-EBD1-DAEB-7E51-33BADE5C6A7D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42FBAB4-BDEF-43DA-DD4A-7DFEDDF1D551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06" name="Picture 105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04CF1201-6E2D-039C-291D-63EDF501E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972A861-8352-5146-4311-58494E7A4ADF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AFA7E8A-C78F-734F-C104-9BF374566998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3" name="Picture 102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75F41BF0-47F3-531B-322D-CC163A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8A71807-CC9B-0FAA-D6CB-8052D6FDA3D6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F33FDDB-8594-A5AC-63E7-3551D87639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01" name="Picture 100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ABBC28F3-23B5-15B7-D806-EE54A398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F5AF80-A293-6538-AFA8-940165D0EC4A}"/>
              </a:ext>
            </a:extLst>
          </p:cNvPr>
          <p:cNvGrpSpPr/>
          <p:nvPr/>
        </p:nvGrpSpPr>
        <p:grpSpPr>
          <a:xfrm>
            <a:off x="2130458" y="4889384"/>
            <a:ext cx="4600946" cy="1585282"/>
            <a:chOff x="2316581" y="4488534"/>
            <a:chExt cx="4600946" cy="158528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2DADCB-D6A3-2710-46D7-96251A8FD09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581" y="4488534"/>
              <a:ext cx="1436114" cy="9717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009EB3-B93B-4651-3411-2AC1220B4CF3}"/>
                </a:ext>
              </a:extLst>
            </p:cNvPr>
            <p:cNvGrpSpPr/>
            <p:nvPr/>
          </p:nvGrpSpPr>
          <p:grpSpPr>
            <a:xfrm>
              <a:off x="3838399" y="5057325"/>
              <a:ext cx="3079128" cy="1016491"/>
              <a:chOff x="503131" y="2382842"/>
              <a:chExt cx="3738670" cy="125464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0B562C-73C3-811F-F6F8-3DDCD19D9FD0}"/>
                  </a:ext>
                </a:extLst>
              </p:cNvPr>
              <p:cNvSpPr/>
              <p:nvPr/>
            </p:nvSpPr>
            <p:spPr bwMode="auto">
              <a:xfrm>
                <a:off x="503131" y="2382842"/>
                <a:ext cx="3738670" cy="1254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Customer N Tenant Workspace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893399D-9992-CEBA-F6E5-1E37A3639B68}"/>
                  </a:ext>
                </a:extLst>
              </p:cNvPr>
              <p:cNvGrpSpPr/>
              <p:nvPr/>
            </p:nvGrpSpPr>
            <p:grpSpPr>
              <a:xfrm>
                <a:off x="2434140" y="2695298"/>
                <a:ext cx="767300" cy="827227"/>
                <a:chOff x="6295914" y="1428878"/>
                <a:chExt cx="1693119" cy="182535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B3C85F2-ECF8-C412-E419-B8B31D2785B0}"/>
                    </a:ext>
                  </a:extLst>
                </p:cNvPr>
                <p:cNvSpPr/>
                <p:nvPr/>
              </p:nvSpPr>
              <p:spPr bwMode="auto">
                <a:xfrm>
                  <a:off x="6295914" y="1428878"/>
                  <a:ext cx="1693119" cy="182535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Semantic Model</a:t>
                  </a:r>
                </a:p>
              </p:txBody>
            </p:sp>
            <p:pic>
              <p:nvPicPr>
                <p:cNvPr id="122" name="Picture 121" descr="A white square with purple dots&#10;&#10;Description automatically generated">
                  <a:extLst>
                    <a:ext uri="{FF2B5EF4-FFF2-40B4-BE49-F238E27FC236}">
                      <a16:creationId xmlns:a16="http://schemas.microsoft.com/office/drawing/2014/main" id="{04B54F7D-11CC-B3C6-9A79-88796345C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6779" y="1536648"/>
                  <a:ext cx="1311387" cy="1300896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774F990-B2FF-B6F6-9E9D-E6AAA98CC44B}"/>
                  </a:ext>
                </a:extLst>
              </p:cNvPr>
              <p:cNvGrpSpPr/>
              <p:nvPr/>
            </p:nvGrpSpPr>
            <p:grpSpPr>
              <a:xfrm>
                <a:off x="3304185" y="2695298"/>
                <a:ext cx="769551" cy="827227"/>
                <a:chOff x="6503915" y="831583"/>
                <a:chExt cx="1229935" cy="1325994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DB1C89C-19C4-13A7-CD17-BC14768406F9}"/>
                    </a:ext>
                  </a:extLst>
                </p:cNvPr>
                <p:cNvSpPr/>
                <p:nvPr/>
              </p:nvSpPr>
              <p:spPr bwMode="auto">
                <a:xfrm>
                  <a:off x="6503915" y="83158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Report</a:t>
                  </a:r>
                </a:p>
              </p:txBody>
            </p:sp>
            <p:pic>
              <p:nvPicPr>
                <p:cNvPr id="120" name="Picture 119" descr="A white square with a graph&#10;&#10;Description automatically generated">
                  <a:extLst>
                    <a:ext uri="{FF2B5EF4-FFF2-40B4-BE49-F238E27FC236}">
                      <a16:creationId xmlns:a16="http://schemas.microsoft.com/office/drawing/2014/main" id="{5D1CE6F3-865C-BB2F-280C-481943D5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2565" y="904155"/>
                  <a:ext cx="952633" cy="94882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16101AA-118D-C469-823E-57F07DC5FF6D}"/>
                  </a:ext>
                </a:extLst>
              </p:cNvPr>
              <p:cNvGrpSpPr/>
              <p:nvPr/>
            </p:nvGrpSpPr>
            <p:grpSpPr>
              <a:xfrm>
                <a:off x="1552914" y="2695298"/>
                <a:ext cx="771719" cy="831990"/>
                <a:chOff x="1943154" y="2871362"/>
                <a:chExt cx="1229935" cy="132599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66615D-610B-11A1-FFCD-8FF47D2B3916}"/>
                    </a:ext>
                  </a:extLst>
                </p:cNvPr>
                <p:cNvSpPr/>
                <p:nvPr/>
              </p:nvSpPr>
              <p:spPr bwMode="auto">
                <a:xfrm>
                  <a:off x="1943154" y="2871362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Notebook</a:t>
                  </a:r>
                  <a:endPara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8" name="Picture 117" descr="A white book with a green symbol&#10;&#10;Description automatically generated">
                  <a:extLst>
                    <a:ext uri="{FF2B5EF4-FFF2-40B4-BE49-F238E27FC236}">
                      <a16:creationId xmlns:a16="http://schemas.microsoft.com/office/drawing/2014/main" id="{C7D425B0-EC40-910C-95B9-1490EC703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6583" y="3033143"/>
                  <a:ext cx="838189" cy="834835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97F3CB-5733-FEA3-CC33-7779B594F4DC}"/>
                  </a:ext>
                </a:extLst>
              </p:cNvPr>
              <p:cNvGrpSpPr/>
              <p:nvPr/>
            </p:nvGrpSpPr>
            <p:grpSpPr>
              <a:xfrm>
                <a:off x="676108" y="2695298"/>
                <a:ext cx="767300" cy="827227"/>
                <a:chOff x="540799" y="2865453"/>
                <a:chExt cx="1229935" cy="132599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DFAB286-2547-E03B-17CF-EFA13662C5DE}"/>
                    </a:ext>
                  </a:extLst>
                </p:cNvPr>
                <p:cNvSpPr/>
                <p:nvPr/>
              </p:nvSpPr>
              <p:spPr bwMode="auto">
                <a:xfrm>
                  <a:off x="540799" y="2865453"/>
                  <a:ext cx="1229935" cy="1325994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" pitchFamily="34" charset="0"/>
                      <a:cs typeface="Arial" panose="020B0604020202020204" pitchFamily="34" charset="0"/>
                    </a:rPr>
                    <a:t>Lakehouse</a:t>
                  </a:r>
                </a:p>
              </p:txBody>
            </p:sp>
            <p:pic>
              <p:nvPicPr>
                <p:cNvPr id="116" name="Picture 115" descr="A blue and white sign with waves&#10;&#10;Description automatically generated">
                  <a:extLst>
                    <a:ext uri="{FF2B5EF4-FFF2-40B4-BE49-F238E27FC236}">
                      <a16:creationId xmlns:a16="http://schemas.microsoft.com/office/drawing/2014/main" id="{940BF661-173C-66E1-B945-98A0A475D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3" y="2962982"/>
                  <a:ext cx="908459" cy="9048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22300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FC1-3F35-8737-67EC-D4B7C73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1EFCB-207F-3582-55A2-41323C3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API-driven Solution Deployment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845E3C-A254-8CF4-770A-EEC9A5517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071273"/>
            <a:ext cx="11604625" cy="4124206"/>
          </a:xfrm>
        </p:spPr>
        <p:txBody>
          <a:bodyPr/>
          <a:lstStyle/>
          <a:p>
            <a:r>
              <a:rPr lang="en-US" sz="1800" b="1" dirty="0">
                <a:solidFill>
                  <a:srgbClr val="6C0000"/>
                </a:solidFill>
              </a:rPr>
              <a:t>Option 1</a:t>
            </a:r>
            <a:r>
              <a:rPr lang="en-US" sz="2000" dirty="0"/>
              <a:t>: Deploy from source workspace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3"/>
            <a:endParaRPr lang="en-US" sz="14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2</a:t>
            </a:r>
            <a:r>
              <a:rPr lang="en-US" sz="2000" dirty="0"/>
              <a:t>: Export workspace to local solution folder and then deploy from local solution folder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6C0000"/>
                </a:solidFill>
              </a:rPr>
              <a:t>Option 3</a:t>
            </a:r>
            <a:r>
              <a:rPr lang="en-US" sz="2000" dirty="0"/>
              <a:t>: Export workspace to ADO repo branch and then deploy from that repo branch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FCAFCA-5A92-B022-9B97-E9B73FD470EB}"/>
              </a:ext>
            </a:extLst>
          </p:cNvPr>
          <p:cNvGrpSpPr/>
          <p:nvPr/>
        </p:nvGrpSpPr>
        <p:grpSpPr>
          <a:xfrm>
            <a:off x="2483791" y="1599915"/>
            <a:ext cx="4176626" cy="916251"/>
            <a:chOff x="2575669" y="1711159"/>
            <a:chExt cx="4176626" cy="9162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45194C-74E7-1911-370E-7E7847940D27}"/>
                </a:ext>
              </a:extLst>
            </p:cNvPr>
            <p:cNvSpPr/>
            <p:nvPr/>
          </p:nvSpPr>
          <p:spPr>
            <a:xfrm>
              <a:off x="5436648" y="1711159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8DF9E-6CFE-79D4-5439-4F51B9524A7D}"/>
                </a:ext>
              </a:extLst>
            </p:cNvPr>
            <p:cNvGrpSpPr/>
            <p:nvPr/>
          </p:nvGrpSpPr>
          <p:grpSpPr>
            <a:xfrm>
              <a:off x="2575669" y="1723776"/>
              <a:ext cx="2686938" cy="903634"/>
              <a:chOff x="2648405" y="1736463"/>
              <a:chExt cx="2686938" cy="9036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B0E0D4-B8B9-4515-1DA6-AF31D0A0B1B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A81D1183-D48A-B1C6-C663-229ED3F0AD9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4DA9407-B9AD-D043-C0D3-9B00835138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CE1B9-08C6-739F-3D24-DBBC2FB94436}"/>
              </a:ext>
            </a:extLst>
          </p:cNvPr>
          <p:cNvGrpSpPr/>
          <p:nvPr/>
        </p:nvGrpSpPr>
        <p:grpSpPr>
          <a:xfrm>
            <a:off x="916838" y="1448414"/>
            <a:ext cx="1417478" cy="1231867"/>
            <a:chOff x="883076" y="1526449"/>
            <a:chExt cx="1562529" cy="135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8ABD5-56D6-34E1-96B1-CF0BDA2FF1C8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A4B71-A8BC-9D10-EF4B-6CF8039361DD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8D4D97-2DB3-DF27-C3C6-E7D6ED8F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D7138-E5A5-CD4D-016B-B617B609371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6CDBD-0AD8-0493-79A6-D696F60DCC10}"/>
              </a:ext>
            </a:extLst>
          </p:cNvPr>
          <p:cNvGrpSpPr/>
          <p:nvPr/>
        </p:nvGrpSpPr>
        <p:grpSpPr>
          <a:xfrm>
            <a:off x="916838" y="3342654"/>
            <a:ext cx="1417478" cy="1231867"/>
            <a:chOff x="883076" y="1526449"/>
            <a:chExt cx="1562529" cy="1357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BF7163-737E-6E62-F5F3-D9063E20F94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40FAE6-D3DD-4200-AD17-B76CF0BB96EE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B130E2E-5075-97F2-E1A0-70E33744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C75724-97BA-65AA-044F-C9B279BB6DF9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DF304B-17AD-47F9-D87C-AFFCC1FC7547}"/>
              </a:ext>
            </a:extLst>
          </p:cNvPr>
          <p:cNvGrpSpPr/>
          <p:nvPr/>
        </p:nvGrpSpPr>
        <p:grpSpPr>
          <a:xfrm>
            <a:off x="2447165" y="3475396"/>
            <a:ext cx="4948822" cy="1145939"/>
            <a:chOff x="2558540" y="3497262"/>
            <a:chExt cx="4948822" cy="1145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DFA170-B98B-E0BA-8210-65220C872C35}"/>
                </a:ext>
              </a:extLst>
            </p:cNvPr>
            <p:cNvGrpSpPr/>
            <p:nvPr/>
          </p:nvGrpSpPr>
          <p:grpSpPr>
            <a:xfrm>
              <a:off x="5320769" y="3497262"/>
              <a:ext cx="2186593" cy="1145939"/>
              <a:chOff x="888963" y="5584565"/>
              <a:chExt cx="1875019" cy="9826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C1BC2D-4B8A-DAB1-BF8A-B30089A74B46}"/>
                  </a:ext>
                </a:extLst>
              </p:cNvPr>
              <p:cNvGrpSpPr/>
              <p:nvPr/>
            </p:nvGrpSpPr>
            <p:grpSpPr>
              <a:xfrm>
                <a:off x="888963" y="5584565"/>
                <a:ext cx="1875019" cy="982651"/>
                <a:chOff x="1140788" y="2715026"/>
                <a:chExt cx="2907477" cy="166250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42C7320-32A3-C068-F4A6-76D52CE72C38}"/>
                    </a:ext>
                  </a:extLst>
                </p:cNvPr>
                <p:cNvSpPr/>
                <p:nvPr/>
              </p:nvSpPr>
              <p:spPr bwMode="auto">
                <a:xfrm>
                  <a:off x="1140788" y="2715026"/>
                  <a:ext cx="2907477" cy="1662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7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Packaged Solution Folder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85B38F3-2E8A-5F9F-1EBB-B679428EF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788" y="3037267"/>
                  <a:ext cx="29074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3F1245C-7336-DD0B-73DD-56DA1715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131" y="5792870"/>
                <a:ext cx="1816681" cy="734203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B9645-45E7-266C-C25A-CCDA8EA33A91}"/>
                </a:ext>
              </a:extLst>
            </p:cNvPr>
            <p:cNvGrpSpPr/>
            <p:nvPr/>
          </p:nvGrpSpPr>
          <p:grpSpPr>
            <a:xfrm>
              <a:off x="2558540" y="3560172"/>
              <a:ext cx="2686938" cy="903634"/>
              <a:chOff x="2648405" y="1736463"/>
              <a:chExt cx="2686938" cy="90363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BF0FB7-D499-2378-2775-05472D99F498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9FCAD37E-F4A7-58B4-F9A0-085415B1785F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318E4059-2A22-B5AF-7F00-BE362014D691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A1BFD9-AA05-8C54-EE6E-D653FAA16023}"/>
              </a:ext>
            </a:extLst>
          </p:cNvPr>
          <p:cNvGrpSpPr/>
          <p:nvPr/>
        </p:nvGrpSpPr>
        <p:grpSpPr>
          <a:xfrm>
            <a:off x="7461228" y="3531942"/>
            <a:ext cx="4098012" cy="935473"/>
            <a:chOff x="7572603" y="3553808"/>
            <a:chExt cx="4098012" cy="935473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6A5E7D-5120-9C78-DA75-1BFE85344F7A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84E1F-BBD3-1539-B36A-6D5D442354DA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E6AEBDA-6E8F-1DB4-6893-FF31D1761B89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954D619-F506-5AC1-56C6-15B0AFB461CE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B078CAE2-1220-A2AA-32A3-654EE2ACF77F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0AB97-2FD7-43D0-CA96-037F9936CDD1}"/>
              </a:ext>
            </a:extLst>
          </p:cNvPr>
          <p:cNvGrpSpPr/>
          <p:nvPr/>
        </p:nvGrpSpPr>
        <p:grpSpPr>
          <a:xfrm>
            <a:off x="953030" y="5276029"/>
            <a:ext cx="1417478" cy="1231867"/>
            <a:chOff x="883076" y="1526449"/>
            <a:chExt cx="1562529" cy="13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4CC006-CD66-9EC1-6E34-0F6B276149F4}"/>
                </a:ext>
              </a:extLst>
            </p:cNvPr>
            <p:cNvGrpSpPr/>
            <p:nvPr/>
          </p:nvGrpSpPr>
          <p:grpSpPr>
            <a:xfrm>
              <a:off x="883076" y="1526449"/>
              <a:ext cx="1562529" cy="1357924"/>
              <a:chOff x="883076" y="1526449"/>
              <a:chExt cx="1562529" cy="13579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2A9A7D-563C-9204-D594-D6005E0DB7E1}"/>
                  </a:ext>
                </a:extLst>
              </p:cNvPr>
              <p:cNvSpPr/>
              <p:nvPr/>
            </p:nvSpPr>
            <p:spPr bwMode="auto">
              <a:xfrm>
                <a:off x="883076" y="1526449"/>
                <a:ext cx="1562529" cy="1357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5486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Source Workspace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5F826D-7F3B-8D3E-BD2D-E3F17270D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2971" y="1723776"/>
                <a:ext cx="1477297" cy="111995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912AB-5C90-7E39-CC2F-2506EC35099A}"/>
                </a:ext>
              </a:extLst>
            </p:cNvPr>
            <p:cNvCxnSpPr>
              <a:cxnSpLocks/>
            </p:cNvCxnSpPr>
            <p:nvPr/>
          </p:nvCxnSpPr>
          <p:spPr>
            <a:xfrm>
              <a:off x="883076" y="1699627"/>
              <a:ext cx="156252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DC206-AC2E-B54B-7827-A4B704293633}"/>
              </a:ext>
            </a:extLst>
          </p:cNvPr>
          <p:cNvGrpSpPr/>
          <p:nvPr/>
        </p:nvGrpSpPr>
        <p:grpSpPr>
          <a:xfrm>
            <a:off x="7172957" y="5465317"/>
            <a:ext cx="4098012" cy="935473"/>
            <a:chOff x="7572603" y="3553808"/>
            <a:chExt cx="4098012" cy="9354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5AA1943-102B-0424-BFBA-19086C00F5F1}"/>
                </a:ext>
              </a:extLst>
            </p:cNvPr>
            <p:cNvSpPr/>
            <p:nvPr/>
          </p:nvSpPr>
          <p:spPr>
            <a:xfrm>
              <a:off x="10354968" y="3553808"/>
              <a:ext cx="1315647" cy="9036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Target</a:t>
              </a:r>
            </a:p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Workspace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5921-B022-BE52-863F-868FCE999CAB}"/>
                </a:ext>
              </a:extLst>
            </p:cNvPr>
            <p:cNvGrpSpPr/>
            <p:nvPr/>
          </p:nvGrpSpPr>
          <p:grpSpPr>
            <a:xfrm>
              <a:off x="7572603" y="3585647"/>
              <a:ext cx="2686938" cy="903634"/>
              <a:chOff x="2648405" y="1736463"/>
              <a:chExt cx="2686938" cy="9036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D44D054-E106-9F54-87D9-CB2196655D0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 Deployment Logic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D0AA4AD-1944-79C3-18BA-5A031B04B2D5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9421E3AA-A621-CB2C-D5A8-D5D61292A7F8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DB118-0902-A580-2C1F-5D7B85788324}"/>
              </a:ext>
            </a:extLst>
          </p:cNvPr>
          <p:cNvGrpSpPr/>
          <p:nvPr/>
        </p:nvGrpSpPr>
        <p:grpSpPr>
          <a:xfrm>
            <a:off x="2483357" y="5315859"/>
            <a:ext cx="4565038" cy="1291417"/>
            <a:chOff x="2483357" y="5315859"/>
            <a:chExt cx="4565038" cy="1291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F8FF0D-DF5F-1E76-1395-C9F4AC545CF1}"/>
                </a:ext>
              </a:extLst>
            </p:cNvPr>
            <p:cNvGrpSpPr/>
            <p:nvPr/>
          </p:nvGrpSpPr>
          <p:grpSpPr>
            <a:xfrm>
              <a:off x="2483357" y="5471681"/>
              <a:ext cx="2686938" cy="903634"/>
              <a:chOff x="2648405" y="1736463"/>
              <a:chExt cx="2686938" cy="90363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EE75CE5-5F1B-B8BC-B404-8379848571E3}"/>
                  </a:ext>
                </a:extLst>
              </p:cNvPr>
              <p:cNvSpPr/>
              <p:nvPr/>
            </p:nvSpPr>
            <p:spPr>
              <a:xfrm>
                <a:off x="3266007" y="1736463"/>
                <a:ext cx="1417477" cy="903634"/>
              </a:xfrm>
              <a:prstGeom prst="roundRect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Solution</a:t>
                </a:r>
              </a:p>
              <a:p>
                <a:pPr algn="ctr"/>
                <a:r>
                  <a:rPr lang="en-US" sz="1200" b="1" dirty="0"/>
                  <a:t>Export</a:t>
                </a:r>
              </a:p>
              <a:p>
                <a:pPr algn="ctr"/>
                <a:r>
                  <a:rPr lang="en-US" sz="1200" b="1" dirty="0"/>
                  <a:t>Logic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03549BF-FC45-359B-7E33-8E1E919F43E8}"/>
                  </a:ext>
                </a:extLst>
              </p:cNvPr>
              <p:cNvSpPr/>
              <p:nvPr/>
            </p:nvSpPr>
            <p:spPr>
              <a:xfrm>
                <a:off x="2648405" y="2034309"/>
                <a:ext cx="553549" cy="307942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998E33-46D3-034B-7958-112F7E1FD2BD}"/>
                  </a:ext>
                </a:extLst>
              </p:cNvPr>
              <p:cNvSpPr/>
              <p:nvPr/>
            </p:nvSpPr>
            <p:spPr>
              <a:xfrm>
                <a:off x="4726909" y="2016722"/>
                <a:ext cx="608434" cy="343115"/>
              </a:xfrm>
              <a:prstGeom prst="rightArrow">
                <a:avLst/>
              </a:prstGeom>
              <a:solidFill>
                <a:schemeClr val="accent2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5E286F-49F8-DF1C-187E-8FFBBC9B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662" t="56357" r="42778"/>
            <a:stretch/>
          </p:blipFill>
          <p:spPr>
            <a:xfrm>
              <a:off x="5234348" y="5593181"/>
              <a:ext cx="1814047" cy="10140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4BD81B-3A0D-DCAE-D936-21BE1FD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7169" b="90314"/>
            <a:stretch/>
          </p:blipFill>
          <p:spPr>
            <a:xfrm>
              <a:off x="5233092" y="5315859"/>
              <a:ext cx="1814048" cy="2815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1457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bric Theme">
  <a:themeElements>
    <a:clrScheme name="Custom 2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5D6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c10a0e8-556e-4c2d-9121-1181542ea8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AD2D799A0384499DFA8618B2D06C3" ma:contentTypeVersion="19" ma:contentTypeDescription="Create a new document." ma:contentTypeScope="" ma:versionID="4ad8bb11041bccc4900be347311affd5">
  <xsd:schema xmlns:xsd="http://www.w3.org/2001/XMLSchema" xmlns:xs="http://www.w3.org/2001/XMLSchema" xmlns:p="http://schemas.microsoft.com/office/2006/metadata/properties" xmlns:ns1="http://schemas.microsoft.com/sharepoint/v3" xmlns:ns3="3c10a0e8-556e-4c2d-9121-1181542ea83c" xmlns:ns4="91f22b01-9196-48cc-8d58-ee179122dd75" targetNamespace="http://schemas.microsoft.com/office/2006/metadata/properties" ma:root="true" ma:fieldsID="55cc422832b79ebb748bec44d447ca3b" ns1:_="" ns3:_="" ns4:_="">
    <xsd:import namespace="http://schemas.microsoft.com/sharepoint/v3"/>
    <xsd:import namespace="3c10a0e8-556e-4c2d-9121-1181542ea83c"/>
    <xsd:import namespace="91f22b01-9196-48cc-8d58-ee179122d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0a0e8-556e-4c2d-9121-1181542ea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22b01-9196-48cc-8d58-ee179122d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microsoft.com/office/2006/metadata/properties"/>
    <ds:schemaRef ds:uri="3c10a0e8-556e-4c2d-9121-1181542ea83c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1f22b01-9196-48cc-8d58-ee179122dd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411704-DA91-4A2A-81D1-00044852D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0a0e8-556e-4c2d-9121-1181542ea83c"/>
    <ds:schemaRef ds:uri="91f22b01-9196-48cc-8d58-ee179122d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22799</TotalTime>
  <Words>3690</Words>
  <Application>Microsoft Office PowerPoint</Application>
  <PresentationFormat>Custom</PresentationFormat>
  <Paragraphs>864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Fabric Theme</vt:lpstr>
      <vt:lpstr>Automating Fabric Solution Deployment Guidance and Best Practices with CI/CD for Deploying and Updating Fabric Solutions</vt:lpstr>
      <vt:lpstr>Agenda</vt:lpstr>
      <vt:lpstr>Workspaces with Sample Fabric Solution Scenarios</vt:lpstr>
      <vt:lpstr>Workspace Item Types</vt:lpstr>
      <vt:lpstr>Programming with Fabric Item Definitions</vt:lpstr>
      <vt:lpstr>Developing a Custom API-driven Pipeline</vt:lpstr>
      <vt:lpstr>First Motivation for Custom API-driven Pipelines</vt:lpstr>
      <vt:lpstr>Second Motivation for Custom API-driven Pipelines</vt:lpstr>
      <vt:lpstr>Options for API-driven Solution Deployment</vt:lpstr>
      <vt:lpstr>Agenda</vt:lpstr>
      <vt:lpstr>The FabricSolutionDeployment Developer Sample</vt:lpstr>
      <vt:lpstr>Deploy the Power BI Solution</vt:lpstr>
      <vt:lpstr>Deploy the Notebook Solution</vt:lpstr>
      <vt:lpstr>Using Spark Jobs to Create Lakehouse Tables</vt:lpstr>
      <vt:lpstr>Creating Semantic Models on Lakehouse Tables</vt:lpstr>
      <vt:lpstr>Lakehouse Properties</vt:lpstr>
      <vt:lpstr>Sequence of Deployment Steps in Notebook Solution</vt:lpstr>
      <vt:lpstr>Deploy Shortcut Solution</vt:lpstr>
      <vt:lpstr>OneLake Shortcut Fundamentals</vt:lpstr>
      <vt:lpstr>Shortcut Solution Post Deployment</vt:lpstr>
      <vt:lpstr>Deploy the Data Pipeline Solution</vt:lpstr>
      <vt:lpstr>Data Pipeline Solution Post Deployment</vt:lpstr>
      <vt:lpstr>Agenda</vt:lpstr>
      <vt:lpstr>Understanding Workspace Item Dependencies</vt:lpstr>
      <vt:lpstr>Creating Workspace Items with Dependencies</vt:lpstr>
      <vt:lpstr>This deployment result IS NOT what you want</vt:lpstr>
      <vt:lpstr>Deployment by Cloning Items from Source Workspace</vt:lpstr>
      <vt:lpstr>Performing Id Substitution with notebook-content.py</vt:lpstr>
      <vt:lpstr>Challenge of Managing Connections at Workspace Scope</vt:lpstr>
      <vt:lpstr>Using a Naing Convention for Managing Connections</vt:lpstr>
      <vt:lpstr>Parameterizing Datasources in Staged Deployment</vt:lpstr>
      <vt:lpstr>Parameterizing Customer Data and Datasource Paths</vt:lpstr>
      <vt:lpstr>Agenda</vt:lpstr>
      <vt:lpstr>Sample Data Used in FabricSolutionDeployment</vt:lpstr>
      <vt:lpstr>Deployment Parameters</vt:lpstr>
      <vt:lpstr>Where Do Datasource Paths Live in a Solution</vt:lpstr>
      <vt:lpstr>Data Path in an Imported Semantic Model</vt:lpstr>
      <vt:lpstr>Datasource Path in a Notebook</vt:lpstr>
      <vt:lpstr>Data Source Path in a Semantic Model</vt:lpstr>
      <vt:lpstr>Datasource Paths and Connection Id in a Data Pipeline</vt:lpstr>
      <vt:lpstr>Workspace Id and Notebook Ids in Data Pipeline</vt:lpstr>
      <vt:lpstr>Adventure Works Sample Data</vt:lpstr>
      <vt:lpstr>Contoso Sample Data</vt:lpstr>
      <vt:lpstr>Fabrikam Sample Data</vt:lpstr>
      <vt:lpstr>Northwind Sample Data</vt:lpstr>
      <vt:lpstr>Wingtip Toys Sample Data</vt:lpstr>
      <vt:lpstr>Seamark Farms  Sample Data</vt:lpstr>
      <vt:lpstr>Agenda</vt:lpstr>
      <vt:lpstr>Deploy Solution from Source Workspace</vt:lpstr>
      <vt:lpstr>Track Workspace Item Dependencies </vt:lpstr>
      <vt:lpstr>Recreating Source Workspace Connections</vt:lpstr>
      <vt:lpstr>Recreating Web Connections</vt:lpstr>
      <vt:lpstr>Recreating ADLS Connections</vt:lpstr>
      <vt:lpstr>Agenda</vt:lpstr>
      <vt:lpstr>Exporting for Fabric Solution Deployment</vt:lpstr>
      <vt:lpstr>Agenda</vt:lpstr>
      <vt:lpstr>Connecting Fabric Workspace to GIT Repositories</vt:lpstr>
      <vt:lpstr> Workspace settings for Git Integration</vt:lpstr>
      <vt:lpstr>Item Definitions maintained inside Git-enabled Repository</vt:lpstr>
      <vt:lpstr>Fabric GIT APIs</vt:lpstr>
      <vt:lpstr>Feature Workspaces</vt:lpstr>
      <vt:lpstr>Agenda</vt:lpstr>
      <vt:lpstr>Staged Deployment for Enterprise Scenario</vt:lpstr>
      <vt:lpstr>Parameterizing Datasources in Staged Deployment</vt:lpstr>
      <vt:lpstr>Dev Environment Data </vt:lpstr>
      <vt:lpstr>Test Environment Data</vt:lpstr>
      <vt:lpstr>Prod Environment Data</vt:lpstr>
      <vt:lpstr>Staged Deployment for Multitenant Scenario</vt:lpstr>
      <vt:lpstr>Summary</vt:lpstr>
      <vt:lpstr>Staged Deployment for Multitenant Scenario</vt:lpstr>
      <vt:lpstr>Imported Semantic Model and Reports</vt:lpstr>
      <vt:lpstr>Create Lakehouse, Notebook and DirectLake Model</vt:lpstr>
      <vt:lpstr>Create Warehouse using Data Pipelines</vt:lpstr>
      <vt:lpstr>Create Tenant with Shortcut and LoadTable API </vt:lpstr>
      <vt:lpstr>Create Tenant with Warehouse and SqlClient</vt:lpstr>
      <vt:lpstr>Create Tenant with ADLS Gen2 API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124</cp:revision>
  <cp:lastPrinted>2019-05-02T20:11:39Z</cp:lastPrinted>
  <dcterms:created xsi:type="dcterms:W3CDTF">2018-09-21T01:16:59Z</dcterms:created>
  <dcterms:modified xsi:type="dcterms:W3CDTF">2025-03-13T14:34:56Z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0x010100B63AD2D799A0384499DFA8618B2D06C3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